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1"/>
    <p:sldMasterId id="2147483684" r:id="rId2"/>
  </p:sldMasterIdLst>
  <p:notesMasterIdLst>
    <p:notesMasterId r:id="rId21"/>
  </p:notesMasterIdLst>
  <p:handoutMasterIdLst>
    <p:handoutMasterId r:id="rId22"/>
  </p:handoutMasterIdLst>
  <p:sldIdLst>
    <p:sldId id="256" r:id="rId3"/>
    <p:sldId id="292" r:id="rId4"/>
    <p:sldId id="285" r:id="rId5"/>
    <p:sldId id="259" r:id="rId6"/>
    <p:sldId id="276" r:id="rId7"/>
    <p:sldId id="258" r:id="rId8"/>
    <p:sldId id="263" r:id="rId9"/>
    <p:sldId id="281" r:id="rId10"/>
    <p:sldId id="280" r:id="rId11"/>
    <p:sldId id="277" r:id="rId12"/>
    <p:sldId id="282" r:id="rId13"/>
    <p:sldId id="283" r:id="rId14"/>
    <p:sldId id="286" r:id="rId15"/>
    <p:sldId id="288" r:id="rId16"/>
    <p:sldId id="289" r:id="rId17"/>
    <p:sldId id="287" r:id="rId18"/>
    <p:sldId id="290" r:id="rId19"/>
    <p:sldId id="291" r:id="rId20"/>
  </p:sldIdLst>
  <p:sldSz cx="12192000" cy="6858000"/>
  <p:notesSz cx="7010400" cy="92964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Geneva" pitchFamily="-128" charset="-128"/>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Geneva" pitchFamily="-128" charset="-128"/>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Geneva" pitchFamily="-128" charset="-128"/>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Geneva" pitchFamily="-128" charset="-128"/>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Geneva" pitchFamily="-128" charset="-128"/>
        <a:cs typeface="+mn-cs"/>
      </a:defRPr>
    </a:lvl5pPr>
    <a:lvl6pPr marL="2286000" algn="l" defTabSz="914400" rtl="0" eaLnBrk="1" latinLnBrk="0" hangingPunct="1">
      <a:defRPr kern="1200">
        <a:solidFill>
          <a:schemeClr val="tx1"/>
        </a:solidFill>
        <a:latin typeface="Arial" panose="020B0604020202020204" pitchFamily="34" charset="0"/>
        <a:ea typeface="Geneva" pitchFamily="-128" charset="-128"/>
        <a:cs typeface="+mn-cs"/>
      </a:defRPr>
    </a:lvl6pPr>
    <a:lvl7pPr marL="2743200" algn="l" defTabSz="914400" rtl="0" eaLnBrk="1" latinLnBrk="0" hangingPunct="1">
      <a:defRPr kern="1200">
        <a:solidFill>
          <a:schemeClr val="tx1"/>
        </a:solidFill>
        <a:latin typeface="Arial" panose="020B0604020202020204" pitchFamily="34" charset="0"/>
        <a:ea typeface="Geneva" pitchFamily="-128" charset="-128"/>
        <a:cs typeface="+mn-cs"/>
      </a:defRPr>
    </a:lvl7pPr>
    <a:lvl8pPr marL="3200400" algn="l" defTabSz="914400" rtl="0" eaLnBrk="1" latinLnBrk="0" hangingPunct="1">
      <a:defRPr kern="1200">
        <a:solidFill>
          <a:schemeClr val="tx1"/>
        </a:solidFill>
        <a:latin typeface="Arial" panose="020B0604020202020204" pitchFamily="34" charset="0"/>
        <a:ea typeface="Geneva" pitchFamily="-128" charset="-128"/>
        <a:cs typeface="+mn-cs"/>
      </a:defRPr>
    </a:lvl8pPr>
    <a:lvl9pPr marL="3657600" algn="l" defTabSz="914400" rtl="0" eaLnBrk="1" latinLnBrk="0" hangingPunct="1">
      <a:defRPr kern="1200">
        <a:solidFill>
          <a:schemeClr val="tx1"/>
        </a:solidFill>
        <a:latin typeface="Arial" panose="020B0604020202020204" pitchFamily="34" charset="0"/>
        <a:ea typeface="Geneva" pitchFamily="-128"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tchison, Christopher" initials="HC" lastIdx="2" clrIdx="0">
    <p:extLst>
      <p:ext uri="{19B8F6BF-5375-455C-9EA6-DF929625EA0E}">
        <p15:presenceInfo xmlns:p15="http://schemas.microsoft.com/office/powerpoint/2012/main" userId="S::chutchison@orovalleyaz.gov::2d4bc683-e581-4fd8-a02e-4f03bca3c9ab"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loop="1"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05" autoAdjust="0"/>
    <p:restoredTop sz="64512" autoAdjust="0"/>
  </p:normalViewPr>
  <p:slideViewPr>
    <p:cSldViewPr>
      <p:cViewPr varScale="1">
        <p:scale>
          <a:sx n="73" d="100"/>
          <a:sy n="73" d="100"/>
        </p:scale>
        <p:origin x="2154" y="72"/>
      </p:cViewPr>
      <p:guideLst>
        <p:guide orient="horz" pos="2160"/>
        <p:guide pos="3840"/>
      </p:guideLst>
    </p:cSldViewPr>
  </p:slideViewPr>
  <p:notesTextViewPr>
    <p:cViewPr>
      <p:scale>
        <a:sx n="3" d="2"/>
        <a:sy n="3" d="2"/>
      </p:scale>
      <p:origin x="0" y="0"/>
    </p:cViewPr>
  </p:notesTextViewPr>
  <p:sorterViewPr>
    <p:cViewPr>
      <p:scale>
        <a:sx n="66" d="100"/>
        <a:sy n="66" d="100"/>
      </p:scale>
      <p:origin x="0" y="0"/>
    </p:cViewPr>
  </p:sorterViewPr>
  <p:notesViewPr>
    <p:cSldViewPr>
      <p:cViewPr varScale="1">
        <p:scale>
          <a:sx n="77" d="100"/>
          <a:sy n="77" d="100"/>
        </p:scale>
        <p:origin x="2322" y="10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commentAuthors" Target="commentAuthor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434" name="Rectangle 2"/>
          <p:cNvSpPr>
            <a:spLocks noGrp="1" noChangeArrowheads="1"/>
          </p:cNvSpPr>
          <p:nvPr>
            <p:ph type="hdr" sz="quarter"/>
          </p:nvPr>
        </p:nvSpPr>
        <p:spPr bwMode="auto">
          <a:xfrm>
            <a:off x="1"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49" tIns="46577" rIns="93149" bIns="46577" numCol="1" anchor="t" anchorCtr="0" compatLnSpc="1">
            <a:prstTxWarp prst="textNoShape">
              <a:avLst/>
            </a:prstTxWarp>
          </a:bodyPr>
          <a:lstStyle>
            <a:lvl1pPr defTabSz="931726" eaLnBrk="1" hangingPunct="1">
              <a:defRPr sz="1200"/>
            </a:lvl1pPr>
          </a:lstStyle>
          <a:p>
            <a:endParaRPr lang="en-US" altLang="en-US" dirty="0"/>
          </a:p>
        </p:txBody>
      </p:sp>
      <p:sp>
        <p:nvSpPr>
          <p:cNvPr id="18435" name="Rectangle 3"/>
          <p:cNvSpPr>
            <a:spLocks noGrp="1" noChangeArrowheads="1"/>
          </p:cNvSpPr>
          <p:nvPr>
            <p:ph type="dt" sz="quarter" idx="1"/>
          </p:nvPr>
        </p:nvSpPr>
        <p:spPr bwMode="auto">
          <a:xfrm>
            <a:off x="3970339"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49" tIns="46577" rIns="93149" bIns="46577" numCol="1" anchor="t" anchorCtr="0" compatLnSpc="1">
            <a:prstTxWarp prst="textNoShape">
              <a:avLst/>
            </a:prstTxWarp>
          </a:bodyPr>
          <a:lstStyle>
            <a:lvl1pPr algn="r" defTabSz="931726" eaLnBrk="1" hangingPunct="1">
              <a:defRPr sz="1200"/>
            </a:lvl1pPr>
          </a:lstStyle>
          <a:p>
            <a:endParaRPr lang="en-US" altLang="en-US" dirty="0"/>
          </a:p>
        </p:txBody>
      </p:sp>
      <p:sp>
        <p:nvSpPr>
          <p:cNvPr id="18436" name="Rectangle 4"/>
          <p:cNvSpPr>
            <a:spLocks noGrp="1" noChangeArrowheads="1"/>
          </p:cNvSpPr>
          <p:nvPr>
            <p:ph type="ftr" sz="quarter" idx="2"/>
          </p:nvPr>
        </p:nvSpPr>
        <p:spPr bwMode="auto">
          <a:xfrm>
            <a:off x="1"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49" tIns="46577" rIns="93149" bIns="46577" numCol="1" anchor="b" anchorCtr="0" compatLnSpc="1">
            <a:prstTxWarp prst="textNoShape">
              <a:avLst/>
            </a:prstTxWarp>
          </a:bodyPr>
          <a:lstStyle>
            <a:lvl1pPr defTabSz="931726" eaLnBrk="1" hangingPunct="1">
              <a:defRPr sz="1200"/>
            </a:lvl1pPr>
          </a:lstStyle>
          <a:p>
            <a:endParaRPr lang="en-US" altLang="en-US" dirty="0"/>
          </a:p>
        </p:txBody>
      </p:sp>
      <p:sp>
        <p:nvSpPr>
          <p:cNvPr id="18437" name="Rectangle 5"/>
          <p:cNvSpPr>
            <a:spLocks noGrp="1" noChangeArrowheads="1"/>
          </p:cNvSpPr>
          <p:nvPr>
            <p:ph type="sldNum" sz="quarter" idx="3"/>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49" tIns="46577" rIns="93149" bIns="46577" numCol="1" anchor="b" anchorCtr="0" compatLnSpc="1">
            <a:prstTxWarp prst="textNoShape">
              <a:avLst/>
            </a:prstTxWarp>
          </a:bodyPr>
          <a:lstStyle>
            <a:lvl1pPr algn="r" defTabSz="931726" eaLnBrk="1" hangingPunct="1">
              <a:defRPr sz="1200"/>
            </a:lvl1pPr>
          </a:lstStyle>
          <a:p>
            <a:fld id="{CA1E5B01-67C4-4FFA-A8E5-9D9D55EC0F40}" type="slidenum">
              <a:rPr lang="en-US" altLang="en-US"/>
              <a:pPr/>
              <a:t>‹#›</a:t>
            </a:fld>
            <a:endParaRPr lang="en-US" altLang="en-US" dirty="0"/>
          </a:p>
        </p:txBody>
      </p:sp>
    </p:spTree>
    <p:extLst>
      <p:ext uri="{BB962C8B-B14F-4D97-AF65-F5344CB8AC3E}">
        <p14:creationId xmlns:p14="http://schemas.microsoft.com/office/powerpoint/2010/main" val="153186835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hdr" sz="quarter"/>
          </p:nvPr>
        </p:nvSpPr>
        <p:spPr bwMode="auto">
          <a:xfrm>
            <a:off x="1"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49" tIns="46577" rIns="93149" bIns="46577" numCol="1" anchor="t" anchorCtr="0" compatLnSpc="1">
            <a:prstTxWarp prst="textNoShape">
              <a:avLst/>
            </a:prstTxWarp>
          </a:bodyPr>
          <a:lstStyle>
            <a:lvl1pPr defTabSz="931726" eaLnBrk="1" hangingPunct="1">
              <a:defRPr sz="1200"/>
            </a:lvl1pPr>
          </a:lstStyle>
          <a:p>
            <a:endParaRPr lang="en-US" altLang="en-US" dirty="0"/>
          </a:p>
        </p:txBody>
      </p:sp>
      <p:sp>
        <p:nvSpPr>
          <p:cNvPr id="16387" name="Rectangle 3"/>
          <p:cNvSpPr>
            <a:spLocks noGrp="1" noChangeArrowheads="1"/>
          </p:cNvSpPr>
          <p:nvPr>
            <p:ph type="dt" idx="1"/>
          </p:nvPr>
        </p:nvSpPr>
        <p:spPr bwMode="auto">
          <a:xfrm>
            <a:off x="3970339" y="0"/>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49" tIns="46577" rIns="93149" bIns="46577" numCol="1" anchor="t" anchorCtr="0" compatLnSpc="1">
            <a:prstTxWarp prst="textNoShape">
              <a:avLst/>
            </a:prstTxWarp>
          </a:bodyPr>
          <a:lstStyle>
            <a:lvl1pPr algn="r" defTabSz="931726" eaLnBrk="1" hangingPunct="1">
              <a:defRPr sz="1200"/>
            </a:lvl1pPr>
          </a:lstStyle>
          <a:p>
            <a:endParaRPr lang="en-US" altLang="en-US" dirty="0"/>
          </a:p>
        </p:txBody>
      </p:sp>
      <p:sp>
        <p:nvSpPr>
          <p:cNvPr id="15364" name="Rectangle 4"/>
          <p:cNvSpPr>
            <a:spLocks noGrp="1" noRot="1" noChangeAspect="1" noChangeArrowheads="1" noTextEdit="1"/>
          </p:cNvSpPr>
          <p:nvPr>
            <p:ph type="sldImg" idx="2"/>
          </p:nvPr>
        </p:nvSpPr>
        <p:spPr bwMode="auto">
          <a:xfrm>
            <a:off x="406400" y="696913"/>
            <a:ext cx="6197600" cy="348615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6389" name="Rectangle 5"/>
          <p:cNvSpPr>
            <a:spLocks noGrp="1" noChangeArrowheads="1"/>
          </p:cNvSpPr>
          <p:nvPr>
            <p:ph type="body" sz="quarter" idx="3"/>
          </p:nvPr>
        </p:nvSpPr>
        <p:spPr bwMode="auto">
          <a:xfrm>
            <a:off x="700088" y="4416427"/>
            <a:ext cx="5610225" cy="4183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49" tIns="46577" rIns="93149" bIns="46577"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6390" name="Rectangle 6"/>
          <p:cNvSpPr>
            <a:spLocks noGrp="1" noChangeArrowheads="1"/>
          </p:cNvSpPr>
          <p:nvPr>
            <p:ph type="ftr" sz="quarter" idx="4"/>
          </p:nvPr>
        </p:nvSpPr>
        <p:spPr bwMode="auto">
          <a:xfrm>
            <a:off x="1"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49" tIns="46577" rIns="93149" bIns="46577" numCol="1" anchor="b" anchorCtr="0" compatLnSpc="1">
            <a:prstTxWarp prst="textNoShape">
              <a:avLst/>
            </a:prstTxWarp>
          </a:bodyPr>
          <a:lstStyle>
            <a:lvl1pPr defTabSz="931726" eaLnBrk="1" hangingPunct="1">
              <a:defRPr sz="1200"/>
            </a:lvl1pPr>
          </a:lstStyle>
          <a:p>
            <a:endParaRPr lang="en-US" altLang="en-US" dirty="0"/>
          </a:p>
        </p:txBody>
      </p:sp>
      <p:sp>
        <p:nvSpPr>
          <p:cNvPr id="16391" name="Rectangle 7"/>
          <p:cNvSpPr>
            <a:spLocks noGrp="1" noChangeArrowheads="1"/>
          </p:cNvSpPr>
          <p:nvPr>
            <p:ph type="sldNum" sz="quarter" idx="5"/>
          </p:nvPr>
        </p:nvSpPr>
        <p:spPr bwMode="auto">
          <a:xfrm>
            <a:off x="3970339" y="8829675"/>
            <a:ext cx="3038475" cy="465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3149" tIns="46577" rIns="93149" bIns="46577" numCol="1" anchor="b" anchorCtr="0" compatLnSpc="1">
            <a:prstTxWarp prst="textNoShape">
              <a:avLst/>
            </a:prstTxWarp>
          </a:bodyPr>
          <a:lstStyle>
            <a:lvl1pPr algn="r" defTabSz="931726" eaLnBrk="1" hangingPunct="1">
              <a:defRPr sz="1200"/>
            </a:lvl1pPr>
          </a:lstStyle>
          <a:p>
            <a:fld id="{ED77B7F6-6D9C-42F2-91A5-1446652F9551}" type="slidenum">
              <a:rPr lang="en-US" altLang="en-US"/>
              <a:pPr/>
              <a:t>‹#›</a:t>
            </a:fld>
            <a:endParaRPr lang="en-US" altLang="en-US" dirty="0"/>
          </a:p>
        </p:txBody>
      </p:sp>
    </p:spTree>
    <p:extLst>
      <p:ext uri="{BB962C8B-B14F-4D97-AF65-F5344CB8AC3E}">
        <p14:creationId xmlns:p14="http://schemas.microsoft.com/office/powerpoint/2010/main" val="147318814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a:t>
            </a:fld>
            <a:endParaRPr lang="en-US" altLang="en-US" dirty="0"/>
          </a:p>
        </p:txBody>
      </p:sp>
    </p:spTree>
    <p:extLst>
      <p:ext uri="{BB962C8B-B14F-4D97-AF65-F5344CB8AC3E}">
        <p14:creationId xmlns:p14="http://schemas.microsoft.com/office/powerpoint/2010/main" val="267469639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Calibri" panose="020F0502020204030204" pitchFamily="34" charset="0"/>
              </a:rPr>
              <a:t>Projected favorable budget variance of $880,000 or 9.1% due to strong golf revenue, recreation programs, and sales tax revenue</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b="1" i="0" u="none" strike="noStrike" dirty="0">
              <a:solidFill>
                <a:schemeClr val="tx1"/>
              </a:solidFill>
              <a:effectLst/>
              <a:latin typeface="Calibri" panose="020F0502020204030204" pitchFamily="34" charset="0"/>
            </a:endParaRPr>
          </a:p>
          <a:p>
            <a:pPr marL="0" marR="0" lvl="0" indent="0" algn="just">
              <a:lnSpc>
                <a:spcPct val="107000"/>
              </a:lnSpc>
              <a:spcBef>
                <a:spcPts val="0"/>
              </a:spcBef>
              <a:spcAft>
                <a:spcPts val="800"/>
              </a:spcAft>
              <a:buFont typeface="Symbol" panose="05050102010706020507" pitchFamily="18" charset="2"/>
              <a:buNone/>
            </a:pPr>
            <a:r>
              <a:rPr lang="en-US" sz="1800" b="1" i="0" u="none" strike="noStrike" dirty="0">
                <a:effectLst/>
                <a:latin typeface="Arial" panose="020B0604020202020204" pitchFamily="34" charset="0"/>
              </a:rPr>
              <a:t>Local Sales Tax</a:t>
            </a:r>
            <a:r>
              <a:rPr lang="en-US" sz="1800" b="0" i="0" u="none" strike="noStrike" dirty="0">
                <a:effectLst/>
                <a:latin typeface="Arial" panose="020B0604020202020204" pitchFamily="34" charset="0"/>
              </a:rPr>
              <a:t>:</a:t>
            </a:r>
            <a:r>
              <a:rPr lang="en-US" dirty="0"/>
              <a:t> </a:t>
            </a:r>
            <a:r>
              <a:rPr lang="en-US" sz="1800" dirty="0">
                <a:effectLst/>
                <a:latin typeface="Arial" panose="020B0604020202020204" pitchFamily="34" charset="0"/>
                <a:ea typeface="Calibri" panose="020F0502020204030204" pitchFamily="34" charset="0"/>
                <a:cs typeface="Times New Roman" panose="02020603050405020304" pitchFamily="18" charset="0"/>
              </a:rPr>
              <a:t>projected to come in $60,000 or 1.6% above budget, due to positive trends in the remote seller category.</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effectLst/>
                <a:latin typeface="Calibri" panose="020F0502020204030204" pitchFamily="34" charset="0"/>
              </a:rPr>
              <a:t>Contracted Operating Revenues: </a:t>
            </a:r>
            <a:r>
              <a:rPr lang="en-US" sz="1200" b="0" i="0" u="none" strike="noStrike" dirty="0">
                <a:effectLst/>
                <a:latin typeface="Calibri" panose="020F0502020204030204" pitchFamily="34" charset="0"/>
              </a:rPr>
              <a:t>E</a:t>
            </a:r>
            <a:r>
              <a:rPr lang="en-US" sz="1800" dirty="0">
                <a:effectLst/>
                <a:latin typeface="Arial" panose="020B0604020202020204" pitchFamily="34" charset="0"/>
                <a:ea typeface="Calibri" panose="020F0502020204030204" pitchFamily="34" charset="0"/>
                <a:cs typeface="Times New Roman" panose="02020603050405020304" pitchFamily="18" charset="0"/>
              </a:rPr>
              <a:t>stimated to come in $574,000 or 12.5% over budget mostly due to member dues and greens fees.</a:t>
            </a:r>
            <a:endParaRPr lang="en-US" sz="1200" b="1" i="0" u="none" strike="noStrike" dirty="0">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effectLst/>
                <a:latin typeface="Calibri" panose="020F0502020204030204" pitchFamily="34" charset="0"/>
              </a:rPr>
              <a:t>Town Operating Revenues: </a:t>
            </a:r>
            <a:r>
              <a:rPr lang="en-US" sz="1800" b="0" i="0" u="none" strike="noStrike" dirty="0">
                <a:effectLst/>
                <a:latin typeface="Arial" panose="020B0604020202020204" pitchFamily="34" charset="0"/>
                <a:cs typeface="Times New Roman" panose="02020603050405020304" pitchFamily="18" charset="0"/>
              </a:rPr>
              <a:t>E</a:t>
            </a:r>
            <a:r>
              <a:rPr lang="en-US" sz="1800" b="0" dirty="0">
                <a:effectLst/>
                <a:latin typeface="Arial" panose="020B0604020202020204" pitchFamily="34" charset="0"/>
                <a:ea typeface="Calibri" panose="020F0502020204030204" pitchFamily="34" charset="0"/>
                <a:cs typeface="Times New Roman" panose="02020603050405020304" pitchFamily="18" charset="0"/>
              </a:rPr>
              <a:t>x</a:t>
            </a:r>
            <a:r>
              <a:rPr lang="en-US" sz="1800" dirty="0">
                <a:effectLst/>
                <a:latin typeface="Arial" panose="020B0604020202020204" pitchFamily="34" charset="0"/>
                <a:ea typeface="Calibri" panose="020F0502020204030204" pitchFamily="34" charset="0"/>
                <a:cs typeface="Times New Roman" panose="02020603050405020304" pitchFamily="18" charset="0"/>
              </a:rPr>
              <a:t>pected to end the fiscal year about $221,000 higher than budget due mainly to member dues. Recreation programs, daily drop-ins and facility rental income are also expected to exceed budget expectations.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ea typeface="+mn-ea"/>
                <a:cs typeface="+mn-cs"/>
              </a:rPr>
              <a:t>Other Revenues: </a:t>
            </a:r>
            <a:r>
              <a:rPr lang="en-US" sz="1200" b="0" i="0" u="none" strike="noStrike" kern="1200" dirty="0">
                <a:solidFill>
                  <a:schemeClr val="tx1"/>
                </a:solidFill>
                <a:effectLst/>
                <a:latin typeface="Calibri" panose="020F0502020204030204" pitchFamily="34" charset="0"/>
                <a:ea typeface="+mn-ea"/>
                <a:cs typeface="+mn-cs"/>
              </a:rPr>
              <a:t>consists of mostly HOA contributions and interest earnings. Estimated to come in 12% greater than budget due to interest earnings.</a:t>
            </a:r>
          </a:p>
          <a:p>
            <a:endParaRPr lang="en-US" dirty="0"/>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11</a:t>
            </a:fld>
            <a:endParaRPr lang="en-US" altLang="en-US" dirty="0"/>
          </a:p>
        </p:txBody>
      </p:sp>
    </p:spTree>
    <p:extLst>
      <p:ext uri="{BB962C8B-B14F-4D97-AF65-F5344CB8AC3E}">
        <p14:creationId xmlns:p14="http://schemas.microsoft.com/office/powerpoint/2010/main" val="295005988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Calibri" panose="020F0502020204030204" pitchFamily="34" charset="0"/>
              </a:rPr>
              <a:t>Projected budget variance of ($425,000) or (4.2%) due to contracted golf operations</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b="1" i="0" u="none" strike="noStrike" dirty="0">
              <a:solidFill>
                <a:schemeClr val="tx1"/>
              </a:solidFill>
              <a:effectLst/>
              <a:latin typeface="Calibri" panose="020F0502020204030204"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b="1" i="0" u="none" strike="noStrike" dirty="0">
                <a:effectLst/>
                <a:latin typeface="Calibri" panose="020F0502020204030204" pitchFamily="34" charset="0"/>
              </a:rPr>
              <a:t>Contracted Operating Expenditures: </a:t>
            </a:r>
            <a:r>
              <a:rPr lang="en-US" sz="1800" b="1" i="0" u="none" strike="noStrike" dirty="0">
                <a:effectLst/>
                <a:latin typeface="Arial" panose="020B0604020202020204" pitchFamily="34" charset="0"/>
              </a:rPr>
              <a:t>E</a:t>
            </a:r>
            <a:r>
              <a:rPr lang="en-US" sz="1800" dirty="0">
                <a:effectLst/>
                <a:latin typeface="Arial" panose="020B0604020202020204" pitchFamily="34" charset="0"/>
                <a:ea typeface="Calibri" panose="020F0502020204030204" pitchFamily="34" charset="0"/>
              </a:rPr>
              <a:t>stimated to come in 6.3% over budget due to greater than expected utilities and labor costs, as well as cost of sales. </a:t>
            </a:r>
            <a:endParaRPr lang="en-US" sz="1200" b="1" i="0" u="none" strike="noStrike" dirty="0">
              <a:effectLst/>
              <a:latin typeface="Calibri" panose="020F0502020204030204" pitchFamily="34" charset="0"/>
            </a:endParaRPr>
          </a:p>
          <a:p>
            <a:pPr marL="0" marR="0" lvl="0" indent="0" algn="just" defTabSz="914400" rtl="0" eaLnBrk="0" fontAlgn="base" latinLnBrk="0" hangingPunct="0">
              <a:lnSpc>
                <a:spcPct val="100000"/>
              </a:lnSpc>
              <a:spcBef>
                <a:spcPct val="30000"/>
              </a:spcBef>
              <a:spcAft>
                <a:spcPct val="0"/>
              </a:spcAft>
              <a:buClrTx/>
              <a:buSzTx/>
              <a:buFontTx/>
              <a:buNone/>
              <a:tabLst/>
              <a:defRPr/>
            </a:pPr>
            <a:r>
              <a:rPr lang="en-US" sz="1200" b="1" i="0" u="none" strike="noStrike" dirty="0">
                <a:effectLst/>
                <a:latin typeface="Calibri" panose="020F0502020204030204" pitchFamily="34" charset="0"/>
              </a:rPr>
              <a:t>Town Operating Expenditures: </a:t>
            </a:r>
            <a:r>
              <a:rPr lang="en-US" sz="1800" b="1" i="0" u="none" strike="noStrike" dirty="0">
                <a:effectLst/>
                <a:latin typeface="Arial" panose="020B0604020202020204" pitchFamily="34" charset="0"/>
              </a:rPr>
              <a:t>E</a:t>
            </a:r>
            <a:r>
              <a:rPr lang="en-US" sz="1800" dirty="0">
                <a:effectLst/>
                <a:latin typeface="Arial" panose="020B0604020202020204" pitchFamily="34" charset="0"/>
                <a:ea typeface="Calibri" panose="020F0502020204030204" pitchFamily="34" charset="0"/>
              </a:rPr>
              <a:t>stimated to come in ~$72,000 over budget due to trending of personnel costs, as well as contracted program instructors. </a:t>
            </a:r>
            <a:endParaRPr lang="en-US" sz="1200" b="1" i="0" u="none" strike="noStrike" dirty="0">
              <a:effectLst/>
              <a:latin typeface="Calibri" panose="020F0502020204030204" pitchFamily="34" charset="0"/>
            </a:endParaRPr>
          </a:p>
          <a:p>
            <a:pPr algn="just"/>
            <a:r>
              <a:rPr lang="en-US" sz="1200" b="1" dirty="0"/>
              <a:t>Capital Outlay </a:t>
            </a:r>
            <a:r>
              <a:rPr lang="en-US" sz="1200" b="0" dirty="0"/>
              <a:t>is</a:t>
            </a:r>
            <a:r>
              <a:rPr lang="en-US" sz="1200" b="1" dirty="0"/>
              <a:t> </a:t>
            </a:r>
            <a:r>
              <a:rPr lang="en-US" sz="1800" dirty="0">
                <a:effectLst/>
                <a:latin typeface="Arial" panose="020B0604020202020204" pitchFamily="34" charset="0"/>
                <a:ea typeface="Calibri" panose="020F0502020204030204" pitchFamily="34" charset="0"/>
              </a:rPr>
              <a:t>estimated to come in approximately $39,000 over budget due primarily to equipment costs</a:t>
            </a:r>
            <a:endParaRPr lang="en-US" sz="1200" dirty="0"/>
          </a:p>
          <a:p>
            <a:pPr algn="just"/>
            <a:r>
              <a:rPr lang="en-US" sz="1200" b="1" dirty="0"/>
              <a:t>Transfers Out: </a:t>
            </a:r>
            <a:r>
              <a:rPr lang="en-US" sz="1800" dirty="0">
                <a:effectLst/>
                <a:latin typeface="Arial" panose="020B0604020202020204" pitchFamily="34" charset="0"/>
                <a:ea typeface="Calibri" panose="020F0502020204030204" pitchFamily="34" charset="0"/>
              </a:rPr>
              <a:t>expected to end the year on budget</a:t>
            </a:r>
            <a:endParaRPr lang="en-US" dirty="0"/>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12</a:t>
            </a:fld>
            <a:endParaRPr lang="en-US" altLang="en-US" dirty="0"/>
          </a:p>
        </p:txBody>
      </p:sp>
    </p:spTree>
    <p:extLst>
      <p:ext uri="{BB962C8B-B14F-4D97-AF65-F5344CB8AC3E}">
        <p14:creationId xmlns:p14="http://schemas.microsoft.com/office/powerpoint/2010/main" val="88174799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are up 26.4% over prior year (revenues up 20.7%)</a:t>
            </a:r>
          </a:p>
          <a:p>
            <a:r>
              <a:rPr lang="en-US" dirty="0"/>
              <a:t>Uses are down 1.9% over prior year (expenditures down 1.9% over prior year) </a:t>
            </a:r>
          </a:p>
          <a:p>
            <a:r>
              <a:rPr lang="en-US" dirty="0"/>
              <a:t>Ending fund balance is estimated to be $8.8 million which is $975,000 or 12.4% greater than budgeted</a:t>
            </a:r>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13</a:t>
            </a:fld>
            <a:endParaRPr lang="en-US" altLang="en-US" dirty="0"/>
          </a:p>
        </p:txBody>
      </p:sp>
    </p:spTree>
    <p:extLst>
      <p:ext uri="{BB962C8B-B14F-4D97-AF65-F5344CB8AC3E}">
        <p14:creationId xmlns:p14="http://schemas.microsoft.com/office/powerpoint/2010/main" val="296711158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dirty="0"/>
              <a:t>Water sales trending slightly below budget at 58.3%, or $9.4 million through December</a:t>
            </a:r>
          </a:p>
          <a:p>
            <a:pPr marL="342900" marR="0" lvl="0" indent="-342900" algn="just">
              <a:lnSpc>
                <a:spcPct val="107000"/>
              </a:lnSpc>
              <a:spcBef>
                <a:spcPts val="0"/>
              </a:spcBef>
              <a:spcAft>
                <a:spcPts val="800"/>
              </a:spcAft>
              <a:buFont typeface="Symbol" panose="05050102010706020507" pitchFamily="18" charset="2"/>
              <a:buChar char=""/>
            </a:pPr>
            <a:r>
              <a:rPr lang="en-US" sz="1800" dirty="0">
                <a:effectLst/>
                <a:latin typeface="Arial" panose="020B0604020202020204" pitchFamily="34" charset="0"/>
                <a:ea typeface="Calibri" panose="020F0502020204030204" pitchFamily="34" charset="0"/>
                <a:cs typeface="Times New Roman" panose="02020603050405020304" pitchFamily="18" charset="0"/>
              </a:rPr>
              <a:t>Because of lower trending water sales and charges, this revenue source is anticipated to end the fiscal year 0.4% or $60,000 below budgeted levels. This is due to more rain than expected, resulting in less water usage.</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lvl="0"/>
            <a:endParaRPr lang="en-US" sz="2200" dirty="0"/>
          </a:p>
          <a:p>
            <a:pPr lvl="0"/>
            <a:r>
              <a:rPr lang="en-US" sz="2200" dirty="0"/>
              <a:t>Charges for service revenues are trending below budget 47.6%, or $1.5 million through December. </a:t>
            </a:r>
            <a:r>
              <a:rPr lang="en-US" sz="1800" dirty="0">
                <a:effectLst/>
                <a:latin typeface="Arial" panose="020B0604020202020204" pitchFamily="34" charset="0"/>
                <a:ea typeface="Calibri" panose="020F0502020204030204" pitchFamily="34" charset="0"/>
              </a:rPr>
              <a:t>Charges for Services account for revenues from various fees including the groundwater preservation fee. </a:t>
            </a:r>
          </a:p>
          <a:p>
            <a:pPr lvl="0"/>
            <a:endParaRPr lang="en-US" sz="1900" dirty="0"/>
          </a:p>
          <a:p>
            <a:pPr marL="0" marR="0" lvl="0" indent="0" algn="l" defTabSz="914400" rtl="0" eaLnBrk="0" fontAlgn="base" latinLnBrk="0" hangingPunct="0">
              <a:lnSpc>
                <a:spcPct val="100000"/>
              </a:lnSpc>
              <a:spcBef>
                <a:spcPct val="30000"/>
              </a:spcBef>
              <a:spcAft>
                <a:spcPct val="0"/>
              </a:spcAft>
              <a:buClrTx/>
              <a:buSzTx/>
              <a:buFont typeface="Arial" panose="020B0604020202020204" pitchFamily="34" charset="0"/>
              <a:buNone/>
              <a:tabLst/>
              <a:defRPr/>
            </a:pPr>
            <a:r>
              <a:rPr lang="en-US" sz="1800" dirty="0">
                <a:effectLst/>
                <a:latin typeface="Arial" panose="020B0604020202020204" pitchFamily="34" charset="0"/>
                <a:ea typeface="Calibri" panose="020F0502020204030204" pitchFamily="34" charset="0"/>
                <a:cs typeface="Times New Roman" panose="02020603050405020304" pitchFamily="18" charset="0"/>
              </a:rPr>
              <a:t>$0.5 million of ARPA was transferred into the Water Utility Fund from the Grants Fund to fund water infrastructure projects.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14</a:t>
            </a:fld>
            <a:endParaRPr lang="en-US" altLang="en-US" dirty="0"/>
          </a:p>
        </p:txBody>
      </p:sp>
    </p:spTree>
    <p:extLst>
      <p:ext uri="{BB962C8B-B14F-4D97-AF65-F5344CB8AC3E}">
        <p14:creationId xmlns:p14="http://schemas.microsoft.com/office/powerpoint/2010/main" val="33156446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r>
              <a:rPr lang="en-US" sz="2200" dirty="0"/>
              <a:t>Uses for the Water Fund are trending as expected through December, totaling $10.1 million, or 42.6% of budget. </a:t>
            </a:r>
          </a:p>
          <a:p>
            <a:pPr lvl="0"/>
            <a:r>
              <a:rPr lang="en-US" sz="1900" dirty="0"/>
              <a:t>Anticipated to end the year 1.5% or $365,000 below budget from various savings in personnel and O&amp;M</a:t>
            </a:r>
          </a:p>
          <a:p>
            <a:pPr lvl="0"/>
            <a:endParaRPr lang="en-US" sz="1900" dirty="0"/>
          </a:p>
          <a:p>
            <a:pPr lvl="0"/>
            <a:r>
              <a:rPr lang="en-US" sz="1900" dirty="0"/>
              <a:t>Scheduled transfers out will take place later in the fiscal year.</a:t>
            </a:r>
          </a:p>
          <a:p>
            <a:endParaRPr lang="en-US" dirty="0"/>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15</a:t>
            </a:fld>
            <a:endParaRPr lang="en-US" altLang="en-US" dirty="0"/>
          </a:p>
        </p:txBody>
      </p:sp>
    </p:spTree>
    <p:extLst>
      <p:ext uri="{BB962C8B-B14F-4D97-AF65-F5344CB8AC3E}">
        <p14:creationId xmlns:p14="http://schemas.microsoft.com/office/powerpoint/2010/main" val="76444720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Revenues are up 5.8% over prior year</a:t>
            </a:r>
          </a:p>
          <a:p>
            <a:r>
              <a:rPr lang="en-US" dirty="0"/>
              <a:t>Expenses are up 2.8% over prior year </a:t>
            </a:r>
          </a:p>
          <a:p>
            <a:r>
              <a:rPr lang="en-US" dirty="0"/>
              <a:t>Ending fund balance is estimated to be $847,625 which is ~$25,000 or 3.1% greater than budgeted</a:t>
            </a:r>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16</a:t>
            </a:fld>
            <a:endParaRPr lang="en-US" altLang="en-US" dirty="0"/>
          </a:p>
        </p:txBody>
      </p:sp>
    </p:spTree>
    <p:extLst>
      <p:ext uri="{BB962C8B-B14F-4D97-AF65-F5344CB8AC3E}">
        <p14:creationId xmlns:p14="http://schemas.microsoft.com/office/powerpoint/2010/main" val="38282553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dirty="0">
                <a:solidFill>
                  <a:schemeClr val="tx1"/>
                </a:solidFill>
                <a:effectLst/>
                <a:latin typeface="Calibri" panose="020F0502020204030204" pitchFamily="34" charset="0"/>
              </a:rPr>
              <a:t>Revenues for the Stormwater Fund are trending lower than expected through December. This is due to budgeted federal grant revenue pending award for the Sierra Wash project. Charges for Services represent the bulk of revenue for the Stormwater Fund and are currently trending slightly above budget at $758,000 or 50%. Overall revenues in the fund are anticipated to end the fiscal year $30,000, or 1.7% above budget.</a:t>
            </a:r>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17</a:t>
            </a:fld>
            <a:endParaRPr lang="en-US" altLang="en-US" dirty="0"/>
          </a:p>
        </p:txBody>
      </p:sp>
    </p:spTree>
    <p:extLst>
      <p:ext uri="{BB962C8B-B14F-4D97-AF65-F5344CB8AC3E}">
        <p14:creationId xmlns:p14="http://schemas.microsoft.com/office/powerpoint/2010/main" val="5595455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Stormwater expenses are trending below budget but are anticipated to increase as maintenance and projects increase in the second half of the fiscal year. Expenses are anticipated to end the fiscal year slightly over budget by $4,000, or 0.2% due to personnel expenses.</a:t>
            </a:r>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18</a:t>
            </a:fld>
            <a:endParaRPr lang="en-US" altLang="en-US" dirty="0"/>
          </a:p>
        </p:txBody>
      </p:sp>
    </p:spTree>
    <p:extLst>
      <p:ext uri="{BB962C8B-B14F-4D97-AF65-F5344CB8AC3E}">
        <p14:creationId xmlns:p14="http://schemas.microsoft.com/office/powerpoint/2010/main" val="15189746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898223"/>
            <a:fld id="{ED77B7F6-6D9C-42F2-91A5-1446652F9551}" type="slidenum">
              <a:rPr lang="en-US" altLang="en-US">
                <a:solidFill>
                  <a:srgbClr val="000000"/>
                </a:solidFill>
              </a:rPr>
              <a:pPr defTabSz="898223"/>
              <a:t>3</a:t>
            </a:fld>
            <a:endParaRPr lang="en-US" altLang="en-US" dirty="0">
              <a:solidFill>
                <a:srgbClr val="000000"/>
              </a:solidFill>
            </a:endParaRPr>
          </a:p>
        </p:txBody>
      </p:sp>
    </p:spTree>
    <p:extLst>
      <p:ext uri="{BB962C8B-B14F-4D97-AF65-F5344CB8AC3E}">
        <p14:creationId xmlns:p14="http://schemas.microsoft.com/office/powerpoint/2010/main" val="1736726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are up 6.5% over prior year</a:t>
            </a:r>
          </a:p>
          <a:p>
            <a:r>
              <a:rPr lang="en-US" dirty="0"/>
              <a:t>Uses are up about 9.9% over prior year</a:t>
            </a:r>
          </a:p>
          <a:p>
            <a:r>
              <a:rPr lang="en-US" dirty="0"/>
              <a:t>Ending fund balance is estimated to be about $1.85 million (10.0%) more than budget</a:t>
            </a:r>
          </a:p>
          <a:p>
            <a:endParaRPr lang="en-US" dirty="0">
              <a:solidFill>
                <a:schemeClr val="tx1"/>
              </a:solidFill>
            </a:endParaRPr>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4</a:t>
            </a:fld>
            <a:endParaRPr lang="en-US" altLang="en-US" dirty="0"/>
          </a:p>
        </p:txBody>
      </p:sp>
    </p:spTree>
    <p:extLst>
      <p:ext uri="{BB962C8B-B14F-4D97-AF65-F5344CB8AC3E}">
        <p14:creationId xmlns:p14="http://schemas.microsoft.com/office/powerpoint/2010/main" val="26119455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Calibri" panose="020F0502020204030204" pitchFamily="34" charset="0"/>
              </a:rPr>
              <a:t>Projected </a:t>
            </a:r>
            <a:r>
              <a:rPr lang="en-US" sz="1200" b="1" i="0" u="none" strike="noStrike" kern="1200" dirty="0">
                <a:solidFill>
                  <a:schemeClr val="tx1"/>
                </a:solidFill>
                <a:effectLst/>
                <a:latin typeface="Calibri" panose="020F0502020204030204" pitchFamily="34" charset="0"/>
              </a:rPr>
              <a:t>favorable budget variance of $1.2 million or 2.0% due to local sales tax, and miscellaneous revenue (AMRRP rebate)</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Local Sales Taxes</a:t>
            </a:r>
            <a:r>
              <a:rPr lang="en-US" sz="1200" b="0" i="0" u="none" strike="noStrike" kern="1200" dirty="0">
                <a:solidFill>
                  <a:schemeClr val="tx1"/>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Construction is a decline from PY, actuals exceeding budget.</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State Shared Revenues</a:t>
            </a:r>
            <a:r>
              <a:rPr lang="en-US" sz="1200" b="0" i="0" u="none" strike="noStrike" kern="1200" dirty="0">
                <a:solidFill>
                  <a:schemeClr val="tx1"/>
                </a:solidFill>
                <a:effectLst/>
                <a:latin typeface="Calibri" panose="020F0502020204030204" pitchFamily="34" charset="0"/>
              </a:rPr>
              <a:t>: Trending as expected</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Licenses &amp; Permits</a:t>
            </a:r>
            <a:r>
              <a:rPr lang="en-US" sz="1200" b="0" i="0" u="none" strike="noStrike" kern="1200" dirty="0">
                <a:solidFill>
                  <a:schemeClr val="tx1"/>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Year-end estimate reflects revised commercial and residential permit revenue</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0" i="0" u="none" strike="noStrike" dirty="0">
                <a:solidFill>
                  <a:schemeClr val="tx1"/>
                </a:solidFill>
                <a:effectLst/>
                <a:latin typeface="Calibri" panose="020F0502020204030204" pitchFamily="34" charset="0"/>
              </a:rPr>
              <a:t>	SFR Permits: 77 through December (119 budgeted), 135 projected</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Grant Revenue</a:t>
            </a:r>
            <a:r>
              <a:rPr lang="en-US" sz="1200" b="0" i="0" u="none" strike="noStrike" kern="1200" dirty="0">
                <a:solidFill>
                  <a:schemeClr val="tx1"/>
                </a:solidFill>
                <a:effectLst/>
                <a:latin typeface="Calibri" panose="020F0502020204030204" pitchFamily="34" charset="0"/>
              </a:rPr>
              <a:t>: Year-end estimate reflects additional revenue for Transit, Parks &amp; Recreation and Police grants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Calibri" panose="020F0502020204030204" pitchFamily="34" charset="0"/>
              </a:rPr>
              <a:t>Intergovernmental</a:t>
            </a:r>
            <a:r>
              <a:rPr lang="en-US" sz="1200" b="0" i="0" u="none" strike="noStrike" dirty="0">
                <a:solidFill>
                  <a:schemeClr val="tx1"/>
                </a:solidFill>
                <a:effectLst/>
                <a:latin typeface="Calibri" panose="020F0502020204030204" pitchFamily="34" charset="0"/>
              </a:rPr>
              <a:t>: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Charges for Services</a:t>
            </a:r>
            <a:r>
              <a:rPr lang="en-US" sz="1200" b="0" i="0" u="none" strike="noStrike" kern="1200" dirty="0">
                <a:solidFill>
                  <a:schemeClr val="tx1"/>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Expected to come in slightly below budget due primarily to suspension of transit fares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Other</a:t>
            </a:r>
            <a:r>
              <a:rPr lang="en-US" sz="1200" b="0" i="0" u="none" strike="noStrike" kern="1200" dirty="0">
                <a:solidFill>
                  <a:schemeClr val="tx1"/>
                </a:solidFill>
                <a:effectLst/>
                <a:latin typeface="Calibri" panose="020F0502020204030204" pitchFamily="34" charset="0"/>
              </a:rPr>
              <a:t>:</a:t>
            </a:r>
            <a:r>
              <a:rPr lang="en-US" sz="1200" b="0" i="0" u="none" strike="noStrike" dirty="0">
                <a:solidFill>
                  <a:schemeClr val="tx1"/>
                </a:solidFill>
                <a:effectLst/>
                <a:latin typeface="Calibri" panose="020F0502020204030204" pitchFamily="34" charset="0"/>
              </a:rPr>
              <a:t> Actuals include $258K </a:t>
            </a:r>
            <a:r>
              <a:rPr lang="en-US" sz="1200" b="0" i="0" u="none" strike="noStrike" kern="1200" dirty="0">
                <a:solidFill>
                  <a:schemeClr val="tx1"/>
                </a:solidFill>
                <a:effectLst/>
                <a:latin typeface="Calibri" panose="020F0502020204030204" pitchFamily="34" charset="0"/>
                <a:ea typeface="+mn-ea"/>
                <a:cs typeface="+mn-cs"/>
              </a:rPr>
              <a:t>AMRRP rebate (unbudgeted). </a:t>
            </a:r>
            <a:r>
              <a:rPr lang="en-US" sz="1200" b="0" i="0" u="none" strike="noStrike" dirty="0">
                <a:solidFill>
                  <a:schemeClr val="tx1"/>
                </a:solidFill>
                <a:effectLst/>
                <a:latin typeface="Calibri" panose="020F0502020204030204" pitchFamily="34" charset="0"/>
              </a:rPr>
              <a:t>Includes other intergovernmental revenue, interest income and miscellaneous revenue.</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b="0" i="0" u="none" strike="noStrike" dirty="0">
              <a:solidFill>
                <a:schemeClr val="tx1"/>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5</a:t>
            </a:fld>
            <a:endParaRPr lang="en-US" altLang="en-US" dirty="0"/>
          </a:p>
        </p:txBody>
      </p:sp>
    </p:spTree>
    <p:extLst>
      <p:ext uri="{BB962C8B-B14F-4D97-AF65-F5344CB8AC3E}">
        <p14:creationId xmlns:p14="http://schemas.microsoft.com/office/powerpoint/2010/main" val="38159809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Calibri" panose="020F0502020204030204" pitchFamily="34" charset="0"/>
              </a:rPr>
              <a:t>Projected favorable budget variance of $0.7 million or 1.1%</a:t>
            </a:r>
          </a:p>
          <a:p>
            <a:pPr marL="0" marR="0" lvl="0" indent="0" algn="l" defTabSz="914400" rtl="0" eaLnBrk="1" fontAlgn="ctr" latinLnBrk="0" hangingPunct="1">
              <a:lnSpc>
                <a:spcPct val="100000"/>
              </a:lnSpc>
              <a:spcBef>
                <a:spcPts val="0"/>
              </a:spcBef>
              <a:spcAft>
                <a:spcPts val="0"/>
              </a:spcAft>
              <a:buClrTx/>
              <a:buSzTx/>
              <a:buFontTx/>
              <a:buNone/>
              <a:tabLst/>
              <a:defRPr/>
            </a:pPr>
            <a:endParaRPr lang="en-US" sz="1200" b="1" i="0" u="none" strike="noStrike" kern="1200" dirty="0">
              <a:solidFill>
                <a:schemeClr val="tx1"/>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Personnel: </a:t>
            </a:r>
            <a:r>
              <a:rPr lang="en-US" sz="1200" b="0" i="0" u="none" strike="noStrike" kern="1200" dirty="0">
                <a:solidFill>
                  <a:schemeClr val="tx1"/>
                </a:solidFill>
                <a:effectLst/>
                <a:latin typeface="Calibri" panose="020F0502020204030204" pitchFamily="34" charset="0"/>
              </a:rPr>
              <a:t>Year-end estimate attributable to vacancy savings, position refills and PSPRS contributions.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Operations &amp; Maintenance: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Capital: </a:t>
            </a:r>
            <a:r>
              <a:rPr lang="en-US" sz="1200" b="0" i="0" u="none" strike="noStrike" dirty="0">
                <a:solidFill>
                  <a:schemeClr val="tx1"/>
                </a:solidFill>
                <a:effectLst/>
                <a:latin typeface="Calibri" panose="020F0502020204030204" pitchFamily="34" charset="0"/>
              </a:rPr>
              <a:t>Budget includes Westward Look improvements, IT needs, and various departmental equipment and capital needs. Westward Look Construction is largely complete with progress being made on final close out items.</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Transfers Out: </a:t>
            </a:r>
            <a:r>
              <a:rPr lang="en-US" sz="1200" b="0" i="0" u="none" strike="noStrike" dirty="0">
                <a:solidFill>
                  <a:schemeClr val="tx1"/>
                </a:solidFill>
                <a:effectLst/>
                <a:latin typeface="Calibri" panose="020F0502020204030204" pitchFamily="34" charset="0"/>
              </a:rPr>
              <a:t>Actuals reflect full budgeted transfer for debt service, and 1/2 of budgeted CIP transfer to Capital fund</a:t>
            </a:r>
            <a:endParaRPr lang="en-US" sz="1200" b="0" i="0" u="none" strike="noStrike" dirty="0">
              <a:solidFill>
                <a:schemeClr val="tx1"/>
              </a:solidFill>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6</a:t>
            </a:fld>
            <a:endParaRPr lang="en-US" altLang="en-US" dirty="0"/>
          </a:p>
        </p:txBody>
      </p:sp>
    </p:spTree>
    <p:extLst>
      <p:ext uri="{BB962C8B-B14F-4D97-AF65-F5344CB8AC3E}">
        <p14:creationId xmlns:p14="http://schemas.microsoft.com/office/powerpoint/2010/main" val="41217742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are up about 4.4% over prior year</a:t>
            </a:r>
          </a:p>
          <a:p>
            <a:r>
              <a:rPr lang="en-US" dirty="0"/>
              <a:t>Uses are up about 91% over prior year</a:t>
            </a:r>
          </a:p>
          <a:p>
            <a:r>
              <a:rPr lang="en-US" dirty="0"/>
              <a:t>Ending fund balance is estimated to be about $96,000 (28%) more than budget</a:t>
            </a:r>
          </a:p>
          <a:p>
            <a:endParaRPr lang="en-US" dirty="0"/>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7</a:t>
            </a:fld>
            <a:endParaRPr lang="en-US" altLang="en-US" dirty="0"/>
          </a:p>
        </p:txBody>
      </p:sp>
    </p:spTree>
    <p:extLst>
      <p:ext uri="{BB962C8B-B14F-4D97-AF65-F5344CB8AC3E}">
        <p14:creationId xmlns:p14="http://schemas.microsoft.com/office/powerpoint/2010/main" val="15045492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dirty="0">
                <a:solidFill>
                  <a:schemeClr val="tx1"/>
                </a:solidFill>
                <a:effectLst/>
                <a:latin typeface="Calibri" panose="020F0502020204030204" pitchFamily="34" charset="0"/>
              </a:rPr>
              <a:t>Projected f</a:t>
            </a:r>
            <a:r>
              <a:rPr lang="en-US" sz="1200" b="1" kern="1200" dirty="0">
                <a:solidFill>
                  <a:schemeClr val="tx1"/>
                </a:solidFill>
                <a:effectLst/>
                <a:latin typeface="+mn-lt"/>
                <a:ea typeface="+mn-ea"/>
                <a:cs typeface="+mn-cs"/>
              </a:rPr>
              <a:t>avorable budget variance of about $91,000 or 1.5% due to interest income and insurance recoveries</a:t>
            </a:r>
            <a:endParaRPr lang="en-US" sz="1200" b="1" i="0" u="none" strike="noStrike" dirty="0">
              <a:solidFill>
                <a:schemeClr val="tx1"/>
              </a:solidFill>
              <a:effectLst/>
              <a:latin typeface="Calibri" panose="020F0502020204030204" pitchFamily="34" charset="0"/>
            </a:endParaRPr>
          </a:p>
          <a:p>
            <a:pPr marL="0" algn="l" rtl="0" eaLnBrk="1" fontAlgn="ctr" latinLnBrk="0" hangingPunct="1">
              <a:spcBef>
                <a:spcPts val="0"/>
              </a:spcBef>
              <a:spcAft>
                <a:spcPts val="0"/>
              </a:spcAft>
            </a:pPr>
            <a:endParaRPr lang="en-US" sz="1200" b="1" i="0" u="none" strike="noStrike" kern="1200" dirty="0">
              <a:solidFill>
                <a:schemeClr val="tx1"/>
              </a:solidFill>
              <a:effectLst/>
              <a:latin typeface="Calibri" panose="020F0502020204030204" pitchFamily="34" charset="0"/>
            </a:endParaRP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Licenses &amp; Permits: </a:t>
            </a:r>
            <a:r>
              <a:rPr lang="en-US" sz="1200" b="0" i="0" u="none" strike="noStrike" dirty="0">
                <a:solidFill>
                  <a:schemeClr val="tx1"/>
                </a:solidFill>
                <a:effectLst/>
                <a:latin typeface="Calibri" panose="020F0502020204030204" pitchFamily="34" charset="0"/>
              </a:rPr>
              <a:t>Slightly higher than expected. </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State Shared Revenues: </a:t>
            </a:r>
            <a:r>
              <a:rPr lang="en-US" sz="1200" b="0" i="0" u="none" strike="noStrike" kern="1200" dirty="0">
                <a:solidFill>
                  <a:schemeClr val="tx1"/>
                </a:solidFill>
                <a:effectLst/>
                <a:latin typeface="Calibri" panose="020F0502020204030204" pitchFamily="34" charset="0"/>
              </a:rPr>
              <a:t>95% of revenues in Hwy Fund.</a:t>
            </a:r>
          </a:p>
          <a:p>
            <a:pPr marL="0"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All Other: </a:t>
            </a:r>
            <a:r>
              <a:rPr lang="en-US" sz="1200" b="0" i="0" u="none" strike="noStrike" kern="1200" dirty="0">
                <a:solidFill>
                  <a:schemeClr val="tx1"/>
                </a:solidFill>
                <a:effectLst/>
                <a:latin typeface="Calibri" panose="020F0502020204030204" pitchFamily="34" charset="0"/>
                <a:ea typeface="+mn-ea"/>
                <a:cs typeface="+mn-cs"/>
              </a:rPr>
              <a:t>Favorable budget variance of $910,000 due to interest income and insurance recoveries.</a:t>
            </a:r>
            <a:endParaRPr lang="en-US" sz="1800" b="0" i="0" u="none" strike="noStrike" dirty="0">
              <a:effectLst/>
              <a:latin typeface="Arial" panose="020B0604020202020204" pitchFamily="34" charset="0"/>
            </a:endParaRPr>
          </a:p>
          <a:p>
            <a:endParaRPr lang="en-US" dirty="0"/>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8</a:t>
            </a:fld>
            <a:endParaRPr lang="en-US" altLang="en-US" dirty="0"/>
          </a:p>
        </p:txBody>
      </p:sp>
    </p:spTree>
    <p:extLst>
      <p:ext uri="{BB962C8B-B14F-4D97-AF65-F5344CB8AC3E}">
        <p14:creationId xmlns:p14="http://schemas.microsoft.com/office/powerpoint/2010/main" val="12919227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US" sz="1200" b="1" i="0" u="none" strike="noStrike" dirty="0">
                <a:solidFill>
                  <a:schemeClr val="tx1"/>
                </a:solidFill>
                <a:effectLst/>
                <a:latin typeface="Calibri" panose="020F0502020204030204" pitchFamily="34" charset="0"/>
              </a:rPr>
              <a:t>Projected unf</a:t>
            </a:r>
            <a:r>
              <a:rPr lang="en-US" sz="1200" b="1" kern="1200" dirty="0">
                <a:solidFill>
                  <a:schemeClr val="tx1"/>
                </a:solidFill>
                <a:effectLst/>
                <a:latin typeface="+mn-lt"/>
                <a:ea typeface="+mn-ea"/>
                <a:cs typeface="+mn-cs"/>
              </a:rPr>
              <a:t>avorable budget variance of about ($10,000), or (0.2%) due to O&amp;M</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US" sz="1200" b="1" i="0" u="none" strike="noStrike" dirty="0">
              <a:solidFill>
                <a:schemeClr val="tx1"/>
              </a:solidFill>
              <a:effectLst/>
              <a:latin typeface="Calibri" panose="020F0502020204030204" pitchFamily="34" charset="0"/>
            </a:endParaRPr>
          </a:p>
          <a:p>
            <a:pPr marL="118872"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Personnel</a:t>
            </a:r>
            <a:r>
              <a:rPr lang="en-US" sz="1200" b="0" i="0" u="none" strike="noStrike" kern="1200" dirty="0">
                <a:solidFill>
                  <a:schemeClr val="tx1"/>
                </a:solidFill>
                <a:effectLst/>
                <a:latin typeface="Calibri" panose="020F0502020204030204" pitchFamily="34" charset="0"/>
              </a:rPr>
              <a:t>: A</a:t>
            </a:r>
            <a:r>
              <a:rPr lang="en-US" sz="1200" b="0" i="0" u="none" strike="noStrike" dirty="0">
                <a:solidFill>
                  <a:schemeClr val="tx1"/>
                </a:solidFill>
                <a:effectLst/>
                <a:latin typeface="Calibri" panose="020F0502020204030204" pitchFamily="34" charset="0"/>
              </a:rPr>
              <a:t>s expected, minor savings.</a:t>
            </a:r>
            <a:endParaRPr lang="en-US" sz="1200" b="0" i="0" u="none" strike="noStrike" dirty="0">
              <a:solidFill>
                <a:schemeClr val="tx1"/>
              </a:solidFill>
              <a:effectLst/>
              <a:latin typeface="Arial" panose="020B0604020202020204" pitchFamily="34" charset="0"/>
            </a:endParaRPr>
          </a:p>
          <a:p>
            <a:pPr marL="118872"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Operations &amp; Maintenance</a:t>
            </a:r>
            <a:r>
              <a:rPr lang="en-US" sz="1200" b="0" i="0" u="none" strike="noStrike" kern="1200" dirty="0">
                <a:solidFill>
                  <a:schemeClr val="tx1"/>
                </a:solidFill>
                <a:effectLst/>
                <a:latin typeface="Calibri" panose="020F0502020204030204" pitchFamily="34" charset="0"/>
              </a:rPr>
              <a:t>: </a:t>
            </a:r>
            <a:r>
              <a:rPr lang="en-US" sz="1200" b="0" i="0" u="none" strike="noStrike" dirty="0">
                <a:solidFill>
                  <a:schemeClr val="tx1"/>
                </a:solidFill>
                <a:effectLst/>
                <a:latin typeface="Calibri" panose="020F0502020204030204" pitchFamily="34" charset="0"/>
              </a:rPr>
              <a:t> Greater outside professional services and street maintenance budgeted in CY compared to PY</a:t>
            </a:r>
          </a:p>
          <a:p>
            <a:pPr marL="118872" marR="0" lvl="0" indent="0" algn="l" defTabSz="914400" rtl="0" eaLnBrk="1" fontAlgn="ctr" latinLnBrk="0" hangingPunct="1">
              <a:lnSpc>
                <a:spcPct val="100000"/>
              </a:lnSpc>
              <a:spcBef>
                <a:spcPts val="0"/>
              </a:spcBef>
              <a:spcAft>
                <a:spcPts val="0"/>
              </a:spcAft>
              <a:buClrTx/>
              <a:buSzTx/>
              <a:buFontTx/>
              <a:buNone/>
              <a:tabLst/>
              <a:defRPr/>
            </a:pPr>
            <a:r>
              <a:rPr lang="en-US" sz="1200" b="1" i="0" u="none" strike="noStrike" kern="1200" dirty="0">
                <a:solidFill>
                  <a:schemeClr val="tx1"/>
                </a:solidFill>
                <a:effectLst/>
                <a:latin typeface="Calibri" panose="020F0502020204030204" pitchFamily="34" charset="0"/>
              </a:rPr>
              <a:t>Capital</a:t>
            </a:r>
            <a:r>
              <a:rPr lang="en-US" sz="1200" b="0" i="0" u="none" strike="noStrike" kern="1200" dirty="0">
                <a:solidFill>
                  <a:schemeClr val="tx1"/>
                </a:solidFill>
                <a:effectLst/>
                <a:latin typeface="Calibri" panose="020F0502020204030204" pitchFamily="34" charset="0"/>
              </a:rPr>
              <a:t>: Mostly pavement preservation. Higher budget in CY. Also, more road projects in CY:ST013 - First Ave. Mill &amp; Overlay, </a:t>
            </a:r>
            <a:r>
              <a:rPr lang="nn-NO" sz="1200" b="0" i="0" u="none" strike="noStrike" kern="1200" dirty="0">
                <a:solidFill>
                  <a:schemeClr val="tx1"/>
                </a:solidFill>
                <a:effectLst/>
                <a:latin typeface="Calibri" panose="020F0502020204030204" pitchFamily="34" charset="0"/>
              </a:rPr>
              <a:t>ST014 - La Cañada Dr/Tangerine Rd Mill/Over</a:t>
            </a:r>
            <a:r>
              <a:rPr lang="en-US" sz="1200" b="0" i="0" u="none" strike="noStrike" kern="1200" dirty="0">
                <a:solidFill>
                  <a:schemeClr val="tx1"/>
                </a:solidFill>
                <a:effectLst/>
                <a:latin typeface="Calibri" panose="020F0502020204030204" pitchFamily="34" charset="0"/>
              </a:rPr>
              <a:t> </a:t>
            </a:r>
            <a:endParaRPr lang="en-US" sz="1200" b="0" i="0" u="none" strike="noStrike" dirty="0">
              <a:solidFill>
                <a:schemeClr val="tx1"/>
              </a:solidFill>
              <a:effectLst/>
              <a:latin typeface="Calibri" panose="020F0502020204030204" pitchFamily="34" charset="0"/>
            </a:endParaRPr>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9</a:t>
            </a:fld>
            <a:endParaRPr lang="en-US" altLang="en-US" dirty="0"/>
          </a:p>
        </p:txBody>
      </p:sp>
    </p:spTree>
    <p:extLst>
      <p:ext uri="{BB962C8B-B14F-4D97-AF65-F5344CB8AC3E}">
        <p14:creationId xmlns:p14="http://schemas.microsoft.com/office/powerpoint/2010/main" val="39196580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Sources are up 14.3% over prior year</a:t>
            </a:r>
          </a:p>
          <a:p>
            <a:r>
              <a:rPr lang="en-US" dirty="0"/>
              <a:t>Uses are up down 2.0% over prior year (expenditures up 4.5% over prior year) </a:t>
            </a:r>
          </a:p>
          <a:p>
            <a:r>
              <a:rPr lang="en-US" dirty="0"/>
              <a:t>Ending fund balance is estimated to be about $1 million, which is $454,000 or 81% greater than budget</a:t>
            </a:r>
          </a:p>
        </p:txBody>
      </p:sp>
      <p:sp>
        <p:nvSpPr>
          <p:cNvPr id="4" name="Slide Number Placeholder 3"/>
          <p:cNvSpPr>
            <a:spLocks noGrp="1"/>
          </p:cNvSpPr>
          <p:nvPr>
            <p:ph type="sldNum" sz="quarter" idx="5"/>
          </p:nvPr>
        </p:nvSpPr>
        <p:spPr/>
        <p:txBody>
          <a:bodyPr/>
          <a:lstStyle/>
          <a:p>
            <a:fld id="{ED77B7F6-6D9C-42F2-91A5-1446652F9551}" type="slidenum">
              <a:rPr lang="en-US" altLang="en-US" smtClean="0"/>
              <a:pPr/>
              <a:t>10</a:t>
            </a:fld>
            <a:endParaRPr lang="en-US" altLang="en-US" dirty="0"/>
          </a:p>
        </p:txBody>
      </p:sp>
    </p:spTree>
    <p:extLst>
      <p:ext uri="{BB962C8B-B14F-4D97-AF65-F5344CB8AC3E}">
        <p14:creationId xmlns:p14="http://schemas.microsoft.com/office/powerpoint/2010/main" val="182000836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5.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1620837"/>
          </a:xfrm>
          <a:prstGeom prst="rect">
            <a:avLst/>
          </a:prstGeom>
        </p:spPr>
        <p:txBody>
          <a:bodyPr anchor="b"/>
          <a:lstStyle>
            <a:lvl1pPr algn="ctr">
              <a:defRPr sz="3600" b="1">
                <a:solidFill>
                  <a:schemeClr val="bg1"/>
                </a:solidFill>
                <a:latin typeface="+mj-lt"/>
              </a:defRPr>
            </a:lvl1pPr>
          </a:lstStyle>
          <a:p>
            <a:r>
              <a:rPr lang="en-US" dirty="0"/>
              <a:t>Click to edit Master Title </a:t>
            </a:r>
          </a:p>
        </p:txBody>
      </p:sp>
      <p:sp>
        <p:nvSpPr>
          <p:cNvPr id="3" name="Subtitle 2"/>
          <p:cNvSpPr>
            <a:spLocks noGrp="1"/>
          </p:cNvSpPr>
          <p:nvPr>
            <p:ph type="subTitle" idx="1"/>
          </p:nvPr>
        </p:nvSpPr>
        <p:spPr>
          <a:xfrm>
            <a:off x="1524000" y="2819400"/>
            <a:ext cx="9144000" cy="838200"/>
          </a:xfrm>
        </p:spPr>
        <p:txBody>
          <a:bodyPr>
            <a:norm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dirty="0"/>
              <a:t>Click to edit Master subtitle style</a:t>
            </a:r>
          </a:p>
        </p:txBody>
      </p:sp>
      <p:sp>
        <p:nvSpPr>
          <p:cNvPr id="4" name="Date Placeholder 3"/>
          <p:cNvSpPr>
            <a:spLocks noGrp="1"/>
          </p:cNvSpPr>
          <p:nvPr>
            <p:ph type="dt" sz="half" idx="10"/>
          </p:nvPr>
        </p:nvSpPr>
        <p:spPr/>
        <p:txBody>
          <a:bodyPr/>
          <a:lstStyle>
            <a:lvl1pPr>
              <a:defRPr>
                <a:solidFill>
                  <a:schemeClr val="bg1"/>
                </a:solidFill>
              </a:defRPr>
            </a:lvl1pPr>
          </a:lstStyle>
          <a:p>
            <a:fld id="{3A7C031C-1C47-4E1B-AF23-CBA0DE7A788F}" type="datetimeFigureOut">
              <a:rPr lang="en-US" smtClean="0"/>
              <a:pPr/>
              <a:t>2/20/2024</a:t>
            </a:fld>
            <a:endParaRPr lang="en-US" dirty="0"/>
          </a:p>
        </p:txBody>
      </p:sp>
      <p:sp>
        <p:nvSpPr>
          <p:cNvPr id="6" name="Slide Number Placeholder 5"/>
          <p:cNvSpPr>
            <a:spLocks noGrp="1"/>
          </p:cNvSpPr>
          <p:nvPr>
            <p:ph type="sldNum" sz="quarter" idx="12"/>
          </p:nvPr>
        </p:nvSpPr>
        <p:spPr/>
        <p:txBody>
          <a:bodyPr/>
          <a:lstStyle/>
          <a:p>
            <a:fld id="{B1013FBA-A672-4D29-B97A-A3EA80D0258E}" type="slidenum">
              <a:rPr lang="en-US" smtClean="0"/>
              <a:t>‹#›</a:t>
            </a:fld>
            <a:endParaRPr lang="en-US" dirty="0"/>
          </a:p>
        </p:txBody>
      </p:sp>
      <p:pic>
        <p:nvPicPr>
          <p:cNvPr id="5" name="Picture 4"/>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105400" y="4435589"/>
            <a:ext cx="1828571" cy="1828571"/>
          </a:xfrm>
          <a:prstGeom prst="rect">
            <a:avLst/>
          </a:prstGeom>
        </p:spPr>
      </p:pic>
    </p:spTree>
    <p:extLst>
      <p:ext uri="{BB962C8B-B14F-4D97-AF65-F5344CB8AC3E}">
        <p14:creationId xmlns:p14="http://schemas.microsoft.com/office/powerpoint/2010/main" val="38144628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0160000" cy="1143000"/>
          </a:xfrm>
          <a:prstGeom prst="rect">
            <a:avLst/>
          </a:prstGeom>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4" name="Rectangle 5"/>
          <p:cNvSpPr>
            <a:spLocks noGrp="1" noChangeArrowheads="1"/>
          </p:cNvSpPr>
          <p:nvPr>
            <p:ph type="ftr" sz="quarter" idx="11"/>
          </p:nvPr>
        </p:nvSpPr>
        <p:spPr>
          <a:xfrm>
            <a:off x="4165600" y="6400800"/>
            <a:ext cx="3860800" cy="304800"/>
          </a:xfrm>
          <a:prstGeom prst="rect">
            <a:avLst/>
          </a:prstGeom>
          <a:ln/>
        </p:spPr>
        <p:txBody>
          <a:bodyPr/>
          <a:lstStyle>
            <a:lvl1pPr>
              <a:defRPr/>
            </a:lvl1pPr>
          </a:lstStyle>
          <a:p>
            <a:pPr>
              <a:defRPr/>
            </a:pPr>
            <a:r>
              <a:rPr lang="en-US" altLang="en-US" dirty="0"/>
              <a:t>Town of Oro Valley</a:t>
            </a:r>
          </a:p>
        </p:txBody>
      </p:sp>
      <p:sp>
        <p:nvSpPr>
          <p:cNvPr id="5" name="Rectangle 6"/>
          <p:cNvSpPr>
            <a:spLocks noGrp="1" noChangeArrowheads="1"/>
          </p:cNvSpPr>
          <p:nvPr>
            <p:ph type="sldNum" sz="quarter" idx="12"/>
          </p:nvPr>
        </p:nvSpPr>
        <p:spPr>
          <a:ln/>
        </p:spPr>
        <p:txBody>
          <a:bodyPr/>
          <a:lstStyle>
            <a:lvl1pPr>
              <a:defRPr/>
            </a:lvl1pPr>
          </a:lstStyle>
          <a:p>
            <a:pPr>
              <a:defRPr/>
            </a:pPr>
            <a:fld id="{9B924EE2-8E11-443D-A9DD-7A6478C70538}" type="slidenum">
              <a:rPr lang="en-US" altLang="en-US"/>
              <a:pPr>
                <a:defRPr/>
              </a:pPr>
              <a:t>‹#›</a:t>
            </a:fld>
            <a:endParaRPr lang="en-US" altLang="en-US" dirty="0"/>
          </a:p>
        </p:txBody>
      </p:sp>
    </p:spTree>
    <p:extLst>
      <p:ext uri="{BB962C8B-B14F-4D97-AF65-F5344CB8AC3E}">
        <p14:creationId xmlns:p14="http://schemas.microsoft.com/office/powerpoint/2010/main" val="4045360176"/>
      </p:ext>
    </p:extLst>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0160000" cy="1143000"/>
          </a:xfrm>
          <a:prstGeom prst="rect">
            <a:avLst/>
          </a:prstGeom>
        </p:spPr>
        <p:txBody>
          <a:bodyPr/>
          <a:lstStyle/>
          <a:p>
            <a:r>
              <a:rPr lang="en-US"/>
              <a:t>Click to edit Master title style</a:t>
            </a:r>
          </a:p>
        </p:txBody>
      </p:sp>
      <p:sp>
        <p:nvSpPr>
          <p:cNvPr id="3" name="Table Placeholder 2"/>
          <p:cNvSpPr>
            <a:spLocks noGrp="1"/>
          </p:cNvSpPr>
          <p:nvPr>
            <p:ph type="tbl" idx="1"/>
          </p:nvPr>
        </p:nvSpPr>
        <p:spPr>
          <a:xfrm>
            <a:off x="203200" y="1600200"/>
            <a:ext cx="11277600" cy="4572000"/>
          </a:xfrm>
        </p:spPr>
        <p:txBody>
          <a:bodyPr/>
          <a:lstStyle/>
          <a:p>
            <a:pPr lvl="0"/>
            <a:endParaRPr lang="en-US" noProof="0" dirty="0"/>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xfrm>
            <a:off x="4165600" y="6400800"/>
            <a:ext cx="3860800" cy="304800"/>
          </a:xfrm>
          <a:prstGeom prst="rect">
            <a:avLst/>
          </a:prstGeom>
          <a:ln/>
        </p:spPr>
        <p:txBody>
          <a:bodyPr/>
          <a:lstStyle>
            <a:lvl1pPr>
              <a:defRPr/>
            </a:lvl1pPr>
          </a:lstStyle>
          <a:p>
            <a:pPr>
              <a:defRPr/>
            </a:pPr>
            <a:r>
              <a:rPr lang="en-US" altLang="en-US" dirty="0"/>
              <a:t>Town of Oro Valley</a:t>
            </a:r>
          </a:p>
        </p:txBody>
      </p:sp>
      <p:sp>
        <p:nvSpPr>
          <p:cNvPr id="6" name="Rectangle 6"/>
          <p:cNvSpPr>
            <a:spLocks noGrp="1" noChangeArrowheads="1"/>
          </p:cNvSpPr>
          <p:nvPr>
            <p:ph type="sldNum" sz="quarter" idx="12"/>
          </p:nvPr>
        </p:nvSpPr>
        <p:spPr>
          <a:ln/>
        </p:spPr>
        <p:txBody>
          <a:bodyPr/>
          <a:lstStyle>
            <a:lvl1pPr>
              <a:defRPr/>
            </a:lvl1pPr>
          </a:lstStyle>
          <a:p>
            <a:pPr>
              <a:defRPr/>
            </a:pPr>
            <a:fld id="{C55FFB6E-AFC2-43CC-89BF-963719B6BE6B}" type="slidenum">
              <a:rPr lang="en-US" altLang="en-US"/>
              <a:pPr>
                <a:defRPr/>
              </a:pPr>
              <a:t>‹#›</a:t>
            </a:fld>
            <a:endParaRPr lang="en-US" altLang="en-US" dirty="0"/>
          </a:p>
        </p:txBody>
      </p:sp>
    </p:spTree>
    <p:extLst>
      <p:ext uri="{BB962C8B-B14F-4D97-AF65-F5344CB8AC3E}">
        <p14:creationId xmlns:p14="http://schemas.microsoft.com/office/powerpoint/2010/main" val="549671452"/>
      </p:ext>
    </p:extLst>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03200" y="152400"/>
            <a:ext cx="101600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5" name="Rectangle 5"/>
          <p:cNvSpPr>
            <a:spLocks noGrp="1" noChangeArrowheads="1"/>
          </p:cNvSpPr>
          <p:nvPr>
            <p:ph type="ftr" sz="quarter" idx="11"/>
          </p:nvPr>
        </p:nvSpPr>
        <p:spPr>
          <a:xfrm>
            <a:off x="4165600" y="6400800"/>
            <a:ext cx="3860800" cy="304800"/>
          </a:xfrm>
          <a:prstGeom prst="rect">
            <a:avLst/>
          </a:prstGeom>
          <a:ln/>
        </p:spPr>
        <p:txBody>
          <a:bodyPr/>
          <a:lstStyle>
            <a:lvl1pPr>
              <a:defRPr/>
            </a:lvl1pPr>
          </a:lstStyle>
          <a:p>
            <a:pPr>
              <a:defRPr/>
            </a:pPr>
            <a:r>
              <a:rPr lang="en-US" altLang="en-US" dirty="0"/>
              <a:t>Town of Oro Valley</a:t>
            </a:r>
          </a:p>
        </p:txBody>
      </p:sp>
      <p:sp>
        <p:nvSpPr>
          <p:cNvPr id="6" name="Rectangle 6"/>
          <p:cNvSpPr>
            <a:spLocks noGrp="1" noChangeArrowheads="1"/>
          </p:cNvSpPr>
          <p:nvPr>
            <p:ph type="sldNum" sz="quarter" idx="12"/>
          </p:nvPr>
        </p:nvSpPr>
        <p:spPr>
          <a:ln/>
        </p:spPr>
        <p:txBody>
          <a:bodyPr/>
          <a:lstStyle>
            <a:lvl1pPr>
              <a:defRPr/>
            </a:lvl1pPr>
          </a:lstStyle>
          <a:p>
            <a:pPr>
              <a:defRPr/>
            </a:pPr>
            <a:fld id="{B13E977D-E1BC-45F3-ACAC-E4589F969407}" type="slidenum">
              <a:rPr lang="en-US" altLang="en-US"/>
              <a:pPr>
                <a:defRPr/>
              </a:pPr>
              <a:t>‹#›</a:t>
            </a:fld>
            <a:endParaRPr lang="en-US" altLang="en-US" dirty="0"/>
          </a:p>
        </p:txBody>
      </p:sp>
    </p:spTree>
    <p:extLst>
      <p:ext uri="{BB962C8B-B14F-4D97-AF65-F5344CB8AC3E}">
        <p14:creationId xmlns:p14="http://schemas.microsoft.com/office/powerpoint/2010/main" val="2009071121"/>
      </p:ext>
    </p:extLst>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dirty="0"/>
          </a:p>
        </p:txBody>
      </p:sp>
      <p:sp>
        <p:nvSpPr>
          <p:cNvPr id="3" name="Rectangle 5"/>
          <p:cNvSpPr>
            <a:spLocks noGrp="1" noChangeArrowheads="1"/>
          </p:cNvSpPr>
          <p:nvPr>
            <p:ph type="ftr" sz="quarter" idx="11"/>
          </p:nvPr>
        </p:nvSpPr>
        <p:spPr>
          <a:xfrm>
            <a:off x="4165600" y="6400800"/>
            <a:ext cx="3860800" cy="304800"/>
          </a:xfrm>
          <a:prstGeom prst="rect">
            <a:avLst/>
          </a:prstGeom>
          <a:ln/>
        </p:spPr>
        <p:txBody>
          <a:bodyPr/>
          <a:lstStyle>
            <a:lvl1pPr>
              <a:defRPr/>
            </a:lvl1pPr>
          </a:lstStyle>
          <a:p>
            <a:pPr>
              <a:defRPr/>
            </a:pPr>
            <a:r>
              <a:rPr lang="en-US" altLang="en-US" dirty="0"/>
              <a:t>Town of Oro Valley</a:t>
            </a:r>
          </a:p>
        </p:txBody>
      </p:sp>
      <p:sp>
        <p:nvSpPr>
          <p:cNvPr id="4" name="Rectangle 6"/>
          <p:cNvSpPr>
            <a:spLocks noGrp="1" noChangeArrowheads="1"/>
          </p:cNvSpPr>
          <p:nvPr>
            <p:ph type="sldNum" sz="quarter" idx="12"/>
          </p:nvPr>
        </p:nvSpPr>
        <p:spPr>
          <a:ln/>
        </p:spPr>
        <p:txBody>
          <a:bodyPr/>
          <a:lstStyle>
            <a:lvl1pPr>
              <a:defRPr/>
            </a:lvl1pPr>
          </a:lstStyle>
          <a:p>
            <a:pPr>
              <a:defRPr/>
            </a:pPr>
            <a:fld id="{69B87A7C-CD5B-4C26-AEFE-0058ED4F1BE9}" type="slidenum">
              <a:rPr lang="en-US" altLang="en-US"/>
              <a:pPr>
                <a:defRPr/>
              </a:pPr>
              <a:t>‹#›</a:t>
            </a:fld>
            <a:endParaRPr lang="en-US" altLang="en-US" dirty="0"/>
          </a:p>
        </p:txBody>
      </p:sp>
    </p:spTree>
    <p:extLst>
      <p:ext uri="{BB962C8B-B14F-4D97-AF65-F5344CB8AC3E}">
        <p14:creationId xmlns:p14="http://schemas.microsoft.com/office/powerpoint/2010/main" val="2509894682"/>
      </p:ext>
    </p:extLst>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546EC32-4D56-4E94-A1E2-D99B9AEA04FD}" type="slidenum">
              <a:rPr lang="en-US" altLang="en-US" smtClean="0"/>
              <a:pPr/>
              <a:t>‹#›</a:t>
            </a:fld>
            <a:endParaRPr lang="en-US" altLang="en-US" dirty="0"/>
          </a:p>
        </p:txBody>
      </p:sp>
      <p:sp>
        <p:nvSpPr>
          <p:cNvPr id="14" name="Text Placeholder 13"/>
          <p:cNvSpPr>
            <a:spLocks noGrp="1"/>
          </p:cNvSpPr>
          <p:nvPr>
            <p:ph type="body" sz="quarter" idx="13" hasCustomPrompt="1"/>
          </p:nvPr>
        </p:nvSpPr>
        <p:spPr>
          <a:xfrm>
            <a:off x="838200" y="1369342"/>
            <a:ext cx="9220200" cy="535659"/>
          </a:xfrm>
        </p:spPr>
        <p:txBody>
          <a:bodyPr>
            <a:normAutofit/>
          </a:bodyPr>
          <a:lstStyle>
            <a:lvl1pPr marL="0" indent="0">
              <a:buNone/>
              <a:defRPr sz="2800"/>
            </a:lvl1pPr>
          </a:lstStyle>
          <a:p>
            <a:pPr lvl="0"/>
            <a:r>
              <a:rPr lang="en-US" dirty="0"/>
              <a:t>Click to edit sub-header</a:t>
            </a:r>
          </a:p>
        </p:txBody>
      </p:sp>
      <p:sp>
        <p:nvSpPr>
          <p:cNvPr id="15" name="Title 1"/>
          <p:cNvSpPr>
            <a:spLocks noGrp="1"/>
          </p:cNvSpPr>
          <p:nvPr>
            <p:ph type="title"/>
          </p:nvPr>
        </p:nvSpPr>
        <p:spPr>
          <a:xfrm>
            <a:off x="406400" y="835941"/>
            <a:ext cx="9550400" cy="533400"/>
          </a:xfrm>
          <a:prstGeom prst="rect">
            <a:avLst/>
          </a:prstGeom>
        </p:spPr>
        <p:txBody>
          <a:bodyPr>
            <a:normAutofit/>
          </a:bodyPr>
          <a:lstStyle>
            <a:lvl1pPr>
              <a:defRPr sz="2800"/>
            </a:lvl1pPr>
          </a:lstStyle>
          <a:p>
            <a:r>
              <a:rPr lang="en-US"/>
              <a:t>Click to edit Master title style</a:t>
            </a:r>
            <a:endParaRPr lang="en-US" dirty="0"/>
          </a:p>
        </p:txBody>
      </p:sp>
      <p:sp>
        <p:nvSpPr>
          <p:cNvPr id="16" name="Content Placeholder 2"/>
          <p:cNvSpPr>
            <a:spLocks noGrp="1"/>
          </p:cNvSpPr>
          <p:nvPr>
            <p:ph sz="half" idx="1"/>
          </p:nvPr>
        </p:nvSpPr>
        <p:spPr>
          <a:xfrm>
            <a:off x="838200" y="2133601"/>
            <a:ext cx="10337800" cy="3048000"/>
          </a:xfrm>
        </p:spPr>
        <p:txBody>
          <a:bodyPr/>
          <a:lstStyle>
            <a:lvl1pPr marL="287338" indent="-287338">
              <a:buFontTx/>
              <a:buBlip>
                <a:blip r:embed="rId3"/>
              </a:buBlip>
              <a:defRPr sz="2400"/>
            </a:lvl1pPr>
            <a:lvl2pPr marL="514350" indent="-227013">
              <a:buFontTx/>
              <a:buBlip>
                <a:blip r:embed="rId4"/>
              </a:buBlip>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201382145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133600"/>
            <a:ext cx="5181600" cy="3276601"/>
          </a:xfrm>
        </p:spPr>
        <p:txBody>
          <a:bodyPr/>
          <a:lstStyle>
            <a:lvl1pPr marL="287338" indent="-287338">
              <a:buFontTx/>
              <a:buBlip>
                <a:blip r:embed="rId3"/>
              </a:buBlip>
              <a:defRPr sz="2400"/>
            </a:lvl1pPr>
            <a:lvl2pPr marL="514350" indent="-227013">
              <a:buFontTx/>
              <a:buBlip>
                <a:blip r:embed="rId4"/>
              </a:buBlip>
              <a:defRPr/>
            </a:lvl2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pPr>
              <a:defRPr/>
            </a:pPr>
            <a:endParaRPr lang="en-US" dirty="0"/>
          </a:p>
        </p:txBody>
      </p:sp>
      <p:sp>
        <p:nvSpPr>
          <p:cNvPr id="10" name="Slide Number Placeholder 5"/>
          <p:cNvSpPr>
            <a:spLocks noGrp="1"/>
          </p:cNvSpPr>
          <p:nvPr>
            <p:ph type="sldNum" sz="quarter" idx="4"/>
          </p:nvPr>
        </p:nvSpPr>
        <p:spPr>
          <a:xfrm>
            <a:off x="9245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B969A5-A95F-46A6-8E6A-FEDF4F6B4173}" type="slidenum">
              <a:rPr lang="en-US" altLang="en-US" smtClean="0"/>
              <a:pPr/>
              <a:t>‹#›</a:t>
            </a:fld>
            <a:endParaRPr lang="en-US" altLang="en-US" dirty="0"/>
          </a:p>
        </p:txBody>
      </p:sp>
      <p:sp>
        <p:nvSpPr>
          <p:cNvPr id="11" name="Text Placeholder 13"/>
          <p:cNvSpPr>
            <a:spLocks noGrp="1"/>
          </p:cNvSpPr>
          <p:nvPr>
            <p:ph type="body" sz="quarter" idx="13" hasCustomPrompt="1"/>
          </p:nvPr>
        </p:nvSpPr>
        <p:spPr>
          <a:xfrm>
            <a:off x="838200" y="1369342"/>
            <a:ext cx="9220200" cy="535659"/>
          </a:xfrm>
        </p:spPr>
        <p:txBody>
          <a:bodyPr>
            <a:normAutofit/>
          </a:bodyPr>
          <a:lstStyle>
            <a:lvl1pPr marL="0" indent="0">
              <a:buNone/>
              <a:defRPr sz="2800"/>
            </a:lvl1pPr>
          </a:lstStyle>
          <a:p>
            <a:pPr lvl="0"/>
            <a:r>
              <a:rPr lang="en-US" dirty="0"/>
              <a:t>Click to edit sub-header</a:t>
            </a:r>
          </a:p>
        </p:txBody>
      </p:sp>
      <p:sp>
        <p:nvSpPr>
          <p:cNvPr id="12" name="Title 1"/>
          <p:cNvSpPr>
            <a:spLocks noGrp="1"/>
          </p:cNvSpPr>
          <p:nvPr>
            <p:ph type="title"/>
          </p:nvPr>
        </p:nvSpPr>
        <p:spPr>
          <a:xfrm>
            <a:off x="406400" y="835941"/>
            <a:ext cx="9550400" cy="533400"/>
          </a:xfrm>
          <a:prstGeom prst="rect">
            <a:avLst/>
          </a:prstGeom>
        </p:spPr>
        <p:txBody>
          <a:bodyPr>
            <a:normAutofit/>
          </a:bodyPr>
          <a:lstStyle>
            <a:lvl1pPr>
              <a:defRPr sz="2800"/>
            </a:lvl1pPr>
          </a:lstStyle>
          <a:p>
            <a:r>
              <a:rPr lang="en-US"/>
              <a:t>Click to edit Master title style</a:t>
            </a:r>
            <a:endParaRPr lang="en-US" dirty="0"/>
          </a:p>
        </p:txBody>
      </p:sp>
      <p:sp>
        <p:nvSpPr>
          <p:cNvPr id="13" name="Content Placeholder 2"/>
          <p:cNvSpPr>
            <a:spLocks noGrp="1"/>
          </p:cNvSpPr>
          <p:nvPr>
            <p:ph sz="half" idx="14"/>
          </p:nvPr>
        </p:nvSpPr>
        <p:spPr>
          <a:xfrm>
            <a:off x="6197600" y="2133598"/>
            <a:ext cx="5181600" cy="3276601"/>
          </a:xfrm>
        </p:spPr>
        <p:txBody>
          <a:bodyPr/>
          <a:lstStyle>
            <a:lvl1pPr marL="287338" indent="-287338">
              <a:buFontTx/>
              <a:buBlip>
                <a:blip r:embed="rId3"/>
              </a:buBlip>
              <a:defRPr sz="2400"/>
            </a:lvl1pPr>
            <a:lvl2pPr marL="514350" indent="-227013">
              <a:buFontTx/>
              <a:buBlip>
                <a:blip r:embed="rId4"/>
              </a:buBlip>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64660383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7A195858-DDF4-4A64-BF2E-EFC1C887C252}" type="slidenum">
              <a:rPr lang="en-US" altLang="en-US" smtClean="0"/>
              <a:pPr/>
              <a:t>‹#›</a:t>
            </a:fld>
            <a:endParaRPr lang="en-US" altLang="en-US" dirty="0"/>
          </a:p>
        </p:txBody>
      </p:sp>
      <p:sp>
        <p:nvSpPr>
          <p:cNvPr id="8" name="Text Placeholder 13"/>
          <p:cNvSpPr>
            <a:spLocks noGrp="1"/>
          </p:cNvSpPr>
          <p:nvPr>
            <p:ph type="body" sz="quarter" idx="13" hasCustomPrompt="1"/>
          </p:nvPr>
        </p:nvSpPr>
        <p:spPr>
          <a:xfrm>
            <a:off x="838200" y="1369342"/>
            <a:ext cx="9220200" cy="535659"/>
          </a:xfrm>
        </p:spPr>
        <p:txBody>
          <a:bodyPr>
            <a:normAutofit/>
          </a:bodyPr>
          <a:lstStyle>
            <a:lvl1pPr marL="0" indent="0">
              <a:buNone/>
              <a:defRPr sz="2800"/>
            </a:lvl1pPr>
          </a:lstStyle>
          <a:p>
            <a:pPr lvl="0"/>
            <a:r>
              <a:rPr lang="en-US" dirty="0"/>
              <a:t>Click to edit sub-header</a:t>
            </a:r>
          </a:p>
        </p:txBody>
      </p:sp>
      <p:sp>
        <p:nvSpPr>
          <p:cNvPr id="9" name="Title 1"/>
          <p:cNvSpPr>
            <a:spLocks noGrp="1"/>
          </p:cNvSpPr>
          <p:nvPr>
            <p:ph type="title"/>
          </p:nvPr>
        </p:nvSpPr>
        <p:spPr>
          <a:xfrm>
            <a:off x="406400" y="835941"/>
            <a:ext cx="9550400" cy="533400"/>
          </a:xfrm>
          <a:prstGeom prst="rect">
            <a:avLst/>
          </a:prstGeo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153575732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7A195858-DDF4-4A64-BF2E-EFC1C887C252}" type="slidenum">
              <a:rPr lang="en-US" altLang="en-US" smtClean="0"/>
              <a:pPr/>
              <a:t>‹#›</a:t>
            </a:fld>
            <a:endParaRPr lang="en-US" altLang="en-US" dirty="0"/>
          </a:p>
        </p:txBody>
      </p:sp>
      <p:sp>
        <p:nvSpPr>
          <p:cNvPr id="8" name="Text Placeholder 13"/>
          <p:cNvSpPr>
            <a:spLocks noGrp="1"/>
          </p:cNvSpPr>
          <p:nvPr>
            <p:ph type="body" sz="quarter" idx="13" hasCustomPrompt="1"/>
          </p:nvPr>
        </p:nvSpPr>
        <p:spPr>
          <a:xfrm>
            <a:off x="838200" y="1369342"/>
            <a:ext cx="9220200" cy="535659"/>
          </a:xfrm>
        </p:spPr>
        <p:txBody>
          <a:bodyPr>
            <a:normAutofit/>
          </a:bodyPr>
          <a:lstStyle>
            <a:lvl1pPr marL="0" indent="0">
              <a:buNone/>
              <a:defRPr sz="2800"/>
            </a:lvl1pPr>
          </a:lstStyle>
          <a:p>
            <a:pPr lvl="0"/>
            <a:r>
              <a:rPr lang="en-US" dirty="0"/>
              <a:t>Click to edit sub-header</a:t>
            </a:r>
          </a:p>
        </p:txBody>
      </p:sp>
      <p:sp>
        <p:nvSpPr>
          <p:cNvPr id="9" name="Title 1"/>
          <p:cNvSpPr>
            <a:spLocks noGrp="1"/>
          </p:cNvSpPr>
          <p:nvPr>
            <p:ph type="title"/>
          </p:nvPr>
        </p:nvSpPr>
        <p:spPr>
          <a:xfrm>
            <a:off x="406400" y="835941"/>
            <a:ext cx="9550400" cy="533400"/>
          </a:xfrm>
          <a:prstGeom prst="rect">
            <a:avLst/>
          </a:prstGeom>
        </p:spPr>
        <p:txBody>
          <a:bodyPr>
            <a:normAutofit/>
          </a:bodyPr>
          <a:lstStyle>
            <a:lvl1pPr>
              <a:defRPr sz="2800"/>
            </a:lvl1pPr>
          </a:lstStyle>
          <a:p>
            <a:r>
              <a:rPr lang="en-US"/>
              <a:t>Click to edit Master title style</a:t>
            </a:r>
            <a:endParaRPr lang="en-US" dirty="0"/>
          </a:p>
        </p:txBody>
      </p:sp>
    </p:spTree>
    <p:extLst>
      <p:ext uri="{BB962C8B-B14F-4D97-AF65-F5344CB8AC3E}">
        <p14:creationId xmlns:p14="http://schemas.microsoft.com/office/powerpoint/2010/main" val="378977763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a:prstGeom prst="rect">
            <a:avLst/>
          </a:prstGeom>
        </p:spPr>
        <p:txBody>
          <a:bodyPr anchor="b"/>
          <a:lstStyle>
            <a:lvl1pPr algn="ctr">
              <a:defRPr sz="3600" b="1">
                <a:solidFill>
                  <a:schemeClr val="bg1"/>
                </a:solidFill>
                <a:latin typeface="+mj-lt"/>
              </a:defRPr>
            </a:lvl1pPr>
          </a:lstStyle>
          <a:p>
            <a:r>
              <a:rPr lang="en-US" dirty="0"/>
              <a:t>Click to edit Master Title </a:t>
            </a:r>
          </a:p>
        </p:txBody>
      </p:sp>
      <p:sp>
        <p:nvSpPr>
          <p:cNvPr id="3" name="Subtitle 2"/>
          <p:cNvSpPr>
            <a:spLocks noGrp="1"/>
          </p:cNvSpPr>
          <p:nvPr>
            <p:ph type="subTitle" idx="1"/>
          </p:nvPr>
        </p:nvSpPr>
        <p:spPr>
          <a:xfrm>
            <a:off x="1524000" y="3602038"/>
            <a:ext cx="9144000" cy="1655762"/>
          </a:xfrm>
        </p:spPr>
        <p:txBody>
          <a:bodyPr>
            <a:normAutofit/>
          </a:bodyPr>
          <a:lstStyle>
            <a:lvl1pPr marL="0" indent="0" algn="ctr">
              <a:buNone/>
              <a:defRPr sz="2400">
                <a:solidFill>
                  <a:schemeClr val="bg1"/>
                </a:solidFill>
              </a:defRPr>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bg1"/>
                </a:solidFill>
              </a:defRPr>
            </a:lvl1pPr>
          </a:lstStyle>
          <a:p>
            <a:fld id="{3A7C031C-1C47-4E1B-AF23-CBA0DE7A788F}" type="datetimeFigureOut">
              <a:rPr lang="en-US" smtClean="0"/>
              <a:pPr/>
              <a:t>2/20/2024</a:t>
            </a:fld>
            <a:endParaRPr lang="en-US" dirty="0"/>
          </a:p>
        </p:txBody>
      </p:sp>
      <p:sp>
        <p:nvSpPr>
          <p:cNvPr id="6" name="Slide Number Placeholder 5"/>
          <p:cNvSpPr>
            <a:spLocks noGrp="1"/>
          </p:cNvSpPr>
          <p:nvPr>
            <p:ph type="sldNum" sz="quarter" idx="12"/>
          </p:nvPr>
        </p:nvSpPr>
        <p:spPr/>
        <p:txBody>
          <a:bodyPr/>
          <a:lstStyle/>
          <a:p>
            <a:fld id="{B1013FBA-A672-4D29-B97A-A3EA80D0258E}" type="slidenum">
              <a:rPr lang="en-US" smtClean="0"/>
              <a:t>‹#›</a:t>
            </a:fld>
            <a:endParaRPr lang="en-US" dirty="0"/>
          </a:p>
        </p:txBody>
      </p:sp>
    </p:spTree>
    <p:extLst>
      <p:ext uri="{BB962C8B-B14F-4D97-AF65-F5344CB8AC3E}">
        <p14:creationId xmlns:p14="http://schemas.microsoft.com/office/powerpoint/2010/main" val="66480641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pPr>
              <a:defRPr/>
            </a:pPr>
            <a:endParaRPr lang="en-US" dirty="0"/>
          </a:p>
        </p:txBody>
      </p:sp>
      <p:sp>
        <p:nvSpPr>
          <p:cNvPr id="6" name="Slide Number Placeholder 5"/>
          <p:cNvSpPr>
            <a:spLocks noGrp="1"/>
          </p:cNvSpPr>
          <p:nvPr>
            <p:ph type="sldNum" sz="quarter" idx="12"/>
          </p:nvPr>
        </p:nvSpPr>
        <p:spPr/>
        <p:txBody>
          <a:bodyPr/>
          <a:lstStyle/>
          <a:p>
            <a:fld id="{3546EC32-4D56-4E94-A1E2-D99B9AEA04FD}" type="slidenum">
              <a:rPr lang="en-US" altLang="en-US" smtClean="0"/>
              <a:pPr/>
              <a:t>‹#›</a:t>
            </a:fld>
            <a:endParaRPr lang="en-US" altLang="en-US" dirty="0"/>
          </a:p>
        </p:txBody>
      </p:sp>
      <p:sp>
        <p:nvSpPr>
          <p:cNvPr id="14" name="Text Placeholder 13"/>
          <p:cNvSpPr>
            <a:spLocks noGrp="1"/>
          </p:cNvSpPr>
          <p:nvPr>
            <p:ph type="body" sz="quarter" idx="13" hasCustomPrompt="1"/>
          </p:nvPr>
        </p:nvSpPr>
        <p:spPr>
          <a:xfrm>
            <a:off x="838200" y="1369342"/>
            <a:ext cx="9220200" cy="535659"/>
          </a:xfrm>
        </p:spPr>
        <p:txBody>
          <a:bodyPr>
            <a:normAutofit/>
          </a:bodyPr>
          <a:lstStyle>
            <a:lvl1pPr marL="0" indent="0">
              <a:buNone/>
              <a:defRPr sz="2800"/>
            </a:lvl1pPr>
          </a:lstStyle>
          <a:p>
            <a:pPr lvl="0"/>
            <a:r>
              <a:rPr lang="en-US" dirty="0"/>
              <a:t>Click to edit sub-header</a:t>
            </a:r>
          </a:p>
        </p:txBody>
      </p:sp>
      <p:sp>
        <p:nvSpPr>
          <p:cNvPr id="15" name="Title 1"/>
          <p:cNvSpPr>
            <a:spLocks noGrp="1"/>
          </p:cNvSpPr>
          <p:nvPr>
            <p:ph type="title"/>
          </p:nvPr>
        </p:nvSpPr>
        <p:spPr>
          <a:xfrm>
            <a:off x="406400" y="835941"/>
            <a:ext cx="9550400" cy="533400"/>
          </a:xfrm>
          <a:prstGeom prst="rect">
            <a:avLst/>
          </a:prstGeom>
        </p:spPr>
        <p:txBody>
          <a:bodyPr>
            <a:normAutofit/>
          </a:bodyPr>
          <a:lstStyle>
            <a:lvl1pPr>
              <a:defRPr sz="2800"/>
            </a:lvl1pPr>
          </a:lstStyle>
          <a:p>
            <a:r>
              <a:rPr lang="en-US"/>
              <a:t>Click to edit Master title style</a:t>
            </a:r>
            <a:endParaRPr lang="en-US" dirty="0"/>
          </a:p>
        </p:txBody>
      </p:sp>
      <p:sp>
        <p:nvSpPr>
          <p:cNvPr id="16" name="Content Placeholder 2"/>
          <p:cNvSpPr>
            <a:spLocks noGrp="1"/>
          </p:cNvSpPr>
          <p:nvPr>
            <p:ph sz="half" idx="1"/>
          </p:nvPr>
        </p:nvSpPr>
        <p:spPr>
          <a:xfrm>
            <a:off x="838200" y="2133601"/>
            <a:ext cx="10337800" cy="3048000"/>
          </a:xfrm>
        </p:spPr>
        <p:txBody>
          <a:bodyPr/>
          <a:lstStyle>
            <a:lvl1pPr marL="287338" indent="-287338">
              <a:buFontTx/>
              <a:buBlip>
                <a:blip r:embed="rId2"/>
              </a:buBlip>
              <a:defRPr sz="2400"/>
            </a:lvl1pPr>
            <a:lvl2pPr marL="514350" indent="-227013">
              <a:buFontTx/>
              <a:buBlip>
                <a:blip r:embed="rId3"/>
              </a:buBlip>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144785728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838200" y="2133600"/>
            <a:ext cx="5181600" cy="3276601"/>
          </a:xfrm>
        </p:spPr>
        <p:txBody>
          <a:bodyPr/>
          <a:lstStyle>
            <a:lvl1pPr marL="287338" indent="-287338">
              <a:buFontTx/>
              <a:buBlip>
                <a:blip r:embed="rId2"/>
              </a:buBlip>
              <a:defRPr sz="2400"/>
            </a:lvl1pPr>
            <a:lvl2pPr marL="514350" indent="-227013">
              <a:buFontTx/>
              <a:buBlip>
                <a:blip r:embed="rId3"/>
              </a:buBlip>
              <a:defRPr/>
            </a:lvl2pPr>
          </a:lstStyle>
          <a:p>
            <a:pPr lvl="0"/>
            <a:r>
              <a:rPr lang="en-US"/>
              <a:t>Click to edit Master text styles</a:t>
            </a:r>
          </a:p>
          <a:p>
            <a:pPr lvl="1"/>
            <a:r>
              <a:rPr lang="en-US"/>
              <a:t>Second level</a:t>
            </a:r>
          </a:p>
        </p:txBody>
      </p:sp>
      <p:sp>
        <p:nvSpPr>
          <p:cNvPr id="5" name="Date Placeholder 4"/>
          <p:cNvSpPr>
            <a:spLocks noGrp="1"/>
          </p:cNvSpPr>
          <p:nvPr>
            <p:ph type="dt" sz="half" idx="10"/>
          </p:nvPr>
        </p:nvSpPr>
        <p:spPr/>
        <p:txBody>
          <a:bodyPr/>
          <a:lstStyle/>
          <a:p>
            <a:pPr>
              <a:defRPr/>
            </a:pPr>
            <a:endParaRPr lang="en-US" dirty="0"/>
          </a:p>
        </p:txBody>
      </p:sp>
      <p:sp>
        <p:nvSpPr>
          <p:cNvPr id="10" name="Slide Number Placeholder 5"/>
          <p:cNvSpPr>
            <a:spLocks noGrp="1"/>
          </p:cNvSpPr>
          <p:nvPr>
            <p:ph type="sldNum" sz="quarter" idx="4"/>
          </p:nvPr>
        </p:nvSpPr>
        <p:spPr>
          <a:xfrm>
            <a:off x="9245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B969A5-A95F-46A6-8E6A-FEDF4F6B4173}" type="slidenum">
              <a:rPr lang="en-US" altLang="en-US" smtClean="0"/>
              <a:pPr/>
              <a:t>‹#›</a:t>
            </a:fld>
            <a:endParaRPr lang="en-US" altLang="en-US" dirty="0"/>
          </a:p>
        </p:txBody>
      </p:sp>
      <p:sp>
        <p:nvSpPr>
          <p:cNvPr id="11" name="Text Placeholder 13"/>
          <p:cNvSpPr>
            <a:spLocks noGrp="1"/>
          </p:cNvSpPr>
          <p:nvPr>
            <p:ph type="body" sz="quarter" idx="13" hasCustomPrompt="1"/>
          </p:nvPr>
        </p:nvSpPr>
        <p:spPr>
          <a:xfrm>
            <a:off x="838200" y="1369342"/>
            <a:ext cx="9220200" cy="535659"/>
          </a:xfrm>
        </p:spPr>
        <p:txBody>
          <a:bodyPr>
            <a:normAutofit/>
          </a:bodyPr>
          <a:lstStyle>
            <a:lvl1pPr marL="0" indent="0">
              <a:buNone/>
              <a:defRPr sz="2800"/>
            </a:lvl1pPr>
          </a:lstStyle>
          <a:p>
            <a:pPr lvl="0"/>
            <a:r>
              <a:rPr lang="en-US" dirty="0"/>
              <a:t>Click to edit sub-header</a:t>
            </a:r>
          </a:p>
        </p:txBody>
      </p:sp>
      <p:sp>
        <p:nvSpPr>
          <p:cNvPr id="12" name="Title 1"/>
          <p:cNvSpPr>
            <a:spLocks noGrp="1"/>
          </p:cNvSpPr>
          <p:nvPr>
            <p:ph type="title"/>
          </p:nvPr>
        </p:nvSpPr>
        <p:spPr>
          <a:xfrm>
            <a:off x="406400" y="835941"/>
            <a:ext cx="9550400" cy="533400"/>
          </a:xfrm>
          <a:prstGeom prst="rect">
            <a:avLst/>
          </a:prstGeom>
        </p:spPr>
        <p:txBody>
          <a:bodyPr>
            <a:normAutofit/>
          </a:bodyPr>
          <a:lstStyle>
            <a:lvl1pPr>
              <a:defRPr sz="2800"/>
            </a:lvl1pPr>
          </a:lstStyle>
          <a:p>
            <a:r>
              <a:rPr lang="en-US"/>
              <a:t>Click to edit Master title style</a:t>
            </a:r>
            <a:endParaRPr lang="en-US" dirty="0"/>
          </a:p>
        </p:txBody>
      </p:sp>
      <p:sp>
        <p:nvSpPr>
          <p:cNvPr id="13" name="Content Placeholder 2"/>
          <p:cNvSpPr>
            <a:spLocks noGrp="1"/>
          </p:cNvSpPr>
          <p:nvPr>
            <p:ph sz="half" idx="14"/>
          </p:nvPr>
        </p:nvSpPr>
        <p:spPr>
          <a:xfrm>
            <a:off x="6197600" y="2133598"/>
            <a:ext cx="5181600" cy="3276601"/>
          </a:xfrm>
        </p:spPr>
        <p:txBody>
          <a:bodyPr/>
          <a:lstStyle>
            <a:lvl1pPr marL="287338" indent="-287338">
              <a:buFontTx/>
              <a:buBlip>
                <a:blip r:embed="rId2"/>
              </a:buBlip>
              <a:defRPr sz="2400"/>
            </a:lvl1pPr>
            <a:lvl2pPr marL="514350" indent="-227013">
              <a:buFontTx/>
              <a:buBlip>
                <a:blip r:embed="rId3"/>
              </a:buBlip>
              <a:defRPr/>
            </a:lvl2pPr>
          </a:lstStyle>
          <a:p>
            <a:pPr lvl="0"/>
            <a:r>
              <a:rPr lang="en-US"/>
              <a:t>Click to edit Master text styles</a:t>
            </a:r>
          </a:p>
          <a:p>
            <a:pPr lvl="1"/>
            <a:r>
              <a:rPr lang="en-US"/>
              <a:t>Second level</a:t>
            </a:r>
          </a:p>
        </p:txBody>
      </p:sp>
    </p:spTree>
    <p:extLst>
      <p:ext uri="{BB962C8B-B14F-4D97-AF65-F5344CB8AC3E}">
        <p14:creationId xmlns:p14="http://schemas.microsoft.com/office/powerpoint/2010/main" val="319060181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pPr>
              <a:defRPr/>
            </a:pPr>
            <a:endParaRPr lang="en-US" dirty="0"/>
          </a:p>
        </p:txBody>
      </p:sp>
      <p:sp>
        <p:nvSpPr>
          <p:cNvPr id="5" name="Slide Number Placeholder 4"/>
          <p:cNvSpPr>
            <a:spLocks noGrp="1"/>
          </p:cNvSpPr>
          <p:nvPr>
            <p:ph type="sldNum" sz="quarter" idx="12"/>
          </p:nvPr>
        </p:nvSpPr>
        <p:spPr/>
        <p:txBody>
          <a:bodyPr/>
          <a:lstStyle/>
          <a:p>
            <a:fld id="{7A195858-DDF4-4A64-BF2E-EFC1C887C252}" type="slidenum">
              <a:rPr lang="en-US" altLang="en-US" smtClean="0"/>
              <a:pPr/>
              <a:t>‹#›</a:t>
            </a:fld>
            <a:endParaRPr lang="en-US" altLang="en-US" dirty="0"/>
          </a:p>
        </p:txBody>
      </p:sp>
      <p:sp>
        <p:nvSpPr>
          <p:cNvPr id="8" name="Text Placeholder 13"/>
          <p:cNvSpPr>
            <a:spLocks noGrp="1"/>
          </p:cNvSpPr>
          <p:nvPr>
            <p:ph type="body" sz="quarter" idx="13" hasCustomPrompt="1"/>
          </p:nvPr>
        </p:nvSpPr>
        <p:spPr>
          <a:xfrm>
            <a:off x="838200" y="1369342"/>
            <a:ext cx="10134600" cy="535659"/>
          </a:xfrm>
        </p:spPr>
        <p:txBody>
          <a:bodyPr>
            <a:normAutofit/>
          </a:bodyPr>
          <a:lstStyle>
            <a:lvl1pPr marL="0" indent="0">
              <a:buNone/>
              <a:defRPr sz="2800"/>
            </a:lvl1pPr>
          </a:lstStyle>
          <a:p>
            <a:pPr lvl="0"/>
            <a:r>
              <a:rPr lang="en-US" dirty="0"/>
              <a:t>Click to edit sub-header</a:t>
            </a:r>
          </a:p>
        </p:txBody>
      </p:sp>
      <p:sp>
        <p:nvSpPr>
          <p:cNvPr id="9" name="Title 1"/>
          <p:cNvSpPr>
            <a:spLocks noGrp="1"/>
          </p:cNvSpPr>
          <p:nvPr>
            <p:ph type="title"/>
          </p:nvPr>
        </p:nvSpPr>
        <p:spPr>
          <a:xfrm>
            <a:off x="406400" y="835941"/>
            <a:ext cx="9550400" cy="533400"/>
          </a:xfrm>
          <a:prstGeom prst="rect">
            <a:avLst/>
          </a:prstGeom>
        </p:spPr>
        <p:txBody>
          <a:bodyPr>
            <a:normAutofit/>
          </a:bodyPr>
          <a:lstStyle>
            <a:lvl1pPr>
              <a:defRPr sz="2800"/>
            </a:lvl1pPr>
          </a:lstStyle>
          <a:p>
            <a:r>
              <a:rPr lang="en-US"/>
              <a:t>Click to edit Master title style</a:t>
            </a:r>
            <a:endParaRPr lang="en-US" dirty="0"/>
          </a:p>
        </p:txBody>
      </p:sp>
      <p:sp>
        <p:nvSpPr>
          <p:cNvPr id="4" name="Content Placeholder 3"/>
          <p:cNvSpPr>
            <a:spLocks noGrp="1"/>
          </p:cNvSpPr>
          <p:nvPr>
            <p:ph sz="quarter" idx="14" hasCustomPrompt="1"/>
          </p:nvPr>
        </p:nvSpPr>
        <p:spPr>
          <a:xfrm>
            <a:off x="838200" y="1981200"/>
            <a:ext cx="10134600" cy="3962400"/>
          </a:xfrm>
        </p:spPr>
        <p:txBody>
          <a:bodyPr/>
          <a:lstStyle>
            <a:lvl1pPr marL="171450" indent="-171450">
              <a:buFontTx/>
              <a:buBlip>
                <a:blip r:embed="rId3"/>
              </a:buBlip>
              <a:defRPr sz="2400"/>
            </a:lvl1pPr>
            <a:lvl2pPr marL="514350" indent="-171450">
              <a:buFontTx/>
              <a:buBlip>
                <a:blip r:embed="rId4"/>
              </a:buBlip>
              <a:defRPr/>
            </a:lvl2pPr>
          </a:lstStyle>
          <a:p>
            <a:pPr lvl="0"/>
            <a:r>
              <a:rPr lang="en-US" dirty="0"/>
              <a:t> Click to edit Master text styles</a:t>
            </a:r>
          </a:p>
          <a:p>
            <a:pPr lvl="1"/>
            <a:r>
              <a:rPr lang="en-US" dirty="0"/>
              <a:t> Second level</a:t>
            </a:r>
          </a:p>
        </p:txBody>
      </p:sp>
    </p:spTree>
    <p:extLst>
      <p:ext uri="{BB962C8B-B14F-4D97-AF65-F5344CB8AC3E}">
        <p14:creationId xmlns:p14="http://schemas.microsoft.com/office/powerpoint/2010/main" val="148775247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image" Target="../media/image4.png"/><Relationship Id="rId5" Type="http://schemas.openxmlformats.org/officeDocument/2006/relationships/slideLayout" Target="../slideLayouts/slideLayout10.xml"/><Relationship Id="rId10" Type="http://schemas.openxmlformats.org/officeDocument/2006/relationships/image" Target="../media/image7.png"/><Relationship Id="rId4" Type="http://schemas.openxmlformats.org/officeDocument/2006/relationships/slideLayout" Target="../slideLayouts/slideLayout9.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6"/>
            <a:ext cx="10515600" cy="343217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9245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B969A5-A95F-46A6-8E6A-FEDF4F6B4173}" type="slidenum">
              <a:rPr lang="en-US" altLang="en-US" smtClean="0"/>
              <a:pPr/>
              <a:t>‹#›</a:t>
            </a:fld>
            <a:endParaRPr lang="en-US" altLang="en-US" dirty="0"/>
          </a:p>
        </p:txBody>
      </p:sp>
    </p:spTree>
    <p:extLst>
      <p:ext uri="{BB962C8B-B14F-4D97-AF65-F5344CB8AC3E}">
        <p14:creationId xmlns:p14="http://schemas.microsoft.com/office/powerpoint/2010/main" val="2754170653"/>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680" r:id="rId3"/>
    <p:sldLayoutId id="2147483682" r:id="rId4"/>
    <p:sldLayoutId id="2147483683" r:id="rId5"/>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dt="0"/>
  <p:txStyles>
    <p:titleStyle>
      <a:lvl1pPr algn="l" defTabSz="6858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838200" y="1825626"/>
            <a:ext cx="10515600" cy="3432175"/>
          </a:xfrm>
          <a:prstGeom prst="rect">
            <a:avLst/>
          </a:prstGeom>
        </p:spPr>
        <p:txBody>
          <a:bodyPr vert="horz" lIns="91440" tIns="45720" rIns="91440" bIns="45720" rtlCol="0">
            <a:normAutofit/>
          </a:bodyPr>
          <a:lstStyle/>
          <a:p>
            <a:pPr lvl="0"/>
            <a:r>
              <a:rPr lang="en-US" dirty="0"/>
              <a:t> Click to edit Master text styles</a:t>
            </a:r>
          </a:p>
          <a:p>
            <a:pPr lvl="1"/>
            <a:r>
              <a:rPr lang="en-US" dirty="0"/>
              <a:t> Second level</a:t>
            </a:r>
          </a:p>
          <a:p>
            <a:pPr lvl="2"/>
            <a:r>
              <a:rPr lang="en-US" dirty="0"/>
              <a:t>Third level</a:t>
            </a:r>
          </a:p>
          <a:p>
            <a:pPr lvl="3"/>
            <a:r>
              <a:rPr lang="en-US" dirty="0"/>
              <a:t>Fourth level</a:t>
            </a:r>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900">
                <a:solidFill>
                  <a:schemeClr val="tx1">
                    <a:tint val="75000"/>
                  </a:schemeClr>
                </a:solidFill>
              </a:defRPr>
            </a:lvl1pPr>
          </a:lstStyle>
          <a:p>
            <a:pPr>
              <a:defRPr/>
            </a:pPr>
            <a:endParaRPr lang="en-US" dirty="0"/>
          </a:p>
        </p:txBody>
      </p:sp>
      <p:sp>
        <p:nvSpPr>
          <p:cNvPr id="6" name="Slide Number Placeholder 5"/>
          <p:cNvSpPr>
            <a:spLocks noGrp="1"/>
          </p:cNvSpPr>
          <p:nvPr>
            <p:ph type="sldNum" sz="quarter" idx="4"/>
          </p:nvPr>
        </p:nvSpPr>
        <p:spPr>
          <a:xfrm>
            <a:off x="9245600" y="6356352"/>
            <a:ext cx="27432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F7B969A5-A95F-46A6-8E6A-FEDF4F6B4173}" type="slidenum">
              <a:rPr lang="en-US" altLang="en-US" smtClean="0"/>
              <a:pPr/>
              <a:t>‹#›</a:t>
            </a:fld>
            <a:endParaRPr lang="en-US" altLang="en-US" dirty="0"/>
          </a:p>
        </p:txBody>
      </p:sp>
    </p:spTree>
    <p:extLst>
      <p:ext uri="{BB962C8B-B14F-4D97-AF65-F5344CB8AC3E}">
        <p14:creationId xmlns:p14="http://schemas.microsoft.com/office/powerpoint/2010/main" val="348386946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Lst>
  <mc:AlternateContent xmlns:mc="http://schemas.openxmlformats.org/markup-compatibility/2006" xmlns:p14="http://schemas.microsoft.com/office/powerpoint/2010/main">
    <mc:Choice Requires="p14">
      <p:transition p14:dur="0" advClick="0"/>
    </mc:Choice>
    <mc:Fallback xmlns="">
      <p:transition advClick="0"/>
    </mc:Fallback>
  </mc:AlternateContent>
  <p:hf sldNum="0" hdr="0" dt="0"/>
  <p:txStyles>
    <p:titleStyle>
      <a:lvl1pPr algn="l" defTabSz="685800" rtl="0" eaLnBrk="1" latinLnBrk="0" hangingPunct="1">
        <a:lnSpc>
          <a:spcPct val="90000"/>
        </a:lnSpc>
        <a:spcBef>
          <a:spcPct val="0"/>
        </a:spcBef>
        <a:buNone/>
        <a:defRPr sz="2800" b="1" kern="1200">
          <a:solidFill>
            <a:schemeClr val="bg1"/>
          </a:solidFill>
          <a:latin typeface="+mj-lt"/>
          <a:ea typeface="+mj-ea"/>
          <a:cs typeface="+mj-cs"/>
        </a:defRPr>
      </a:lvl1pPr>
    </p:titleStyle>
    <p:bodyStyle>
      <a:lvl1pPr marL="171450" indent="-171450" algn="l" defTabSz="685800" rtl="0" eaLnBrk="1" latinLnBrk="0" hangingPunct="1">
        <a:lnSpc>
          <a:spcPct val="90000"/>
        </a:lnSpc>
        <a:spcBef>
          <a:spcPts val="750"/>
        </a:spcBef>
        <a:buFontTx/>
        <a:buBlip>
          <a:blip r:embed="rId11"/>
        </a:buBlip>
        <a:defRPr sz="24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Tx/>
        <a:buBlip>
          <a:blip r:embed="rId11"/>
        </a:buBlip>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11"/>
        </a:buBlip>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11"/>
        </a:buBlip>
        <a:defRPr sz="135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5.xml"/><Relationship Id="rId4" Type="http://schemas.openxmlformats.org/officeDocument/2006/relationships/image" Target="../media/image15.sv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17.sv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5.xml"/><Relationship Id="rId4" Type="http://schemas.openxmlformats.org/officeDocument/2006/relationships/image" Target="../media/image19.sv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xml"/><Relationship Id="rId1" Type="http://schemas.openxmlformats.org/officeDocument/2006/relationships/slideLayout" Target="../slideLayouts/slideLayout9.xm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1.sv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5.xml"/><Relationship Id="rId4" Type="http://schemas.openxmlformats.org/officeDocument/2006/relationships/image" Target="../media/image13.sv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Fiscal Year 2023/24</a:t>
            </a:r>
            <a:br>
              <a:rPr lang="en-US" dirty="0"/>
            </a:br>
            <a:r>
              <a:rPr lang="en-US" dirty="0"/>
              <a:t>Financial Update </a:t>
            </a:r>
            <a:br>
              <a:rPr lang="en-US" dirty="0"/>
            </a:br>
            <a:r>
              <a:rPr lang="en-US" sz="3200" dirty="0"/>
              <a:t>Through December 2023</a:t>
            </a:r>
            <a:endParaRPr lang="en-US" dirty="0"/>
          </a:p>
        </p:txBody>
      </p:sp>
      <p:sp>
        <p:nvSpPr>
          <p:cNvPr id="3" name="Subtitle 2"/>
          <p:cNvSpPr>
            <a:spLocks noGrp="1"/>
          </p:cNvSpPr>
          <p:nvPr>
            <p:ph type="subTitle" idx="1"/>
          </p:nvPr>
        </p:nvSpPr>
        <p:spPr/>
        <p:txBody>
          <a:bodyPr/>
          <a:lstStyle/>
          <a:p>
            <a:r>
              <a:rPr lang="en-US" dirty="0"/>
              <a:t>February 21, 2024</a:t>
            </a:r>
          </a:p>
        </p:txBody>
      </p:sp>
    </p:spTree>
    <p:extLst>
      <p:ext uri="{BB962C8B-B14F-4D97-AF65-F5344CB8AC3E}">
        <p14:creationId xmlns:p14="http://schemas.microsoft.com/office/powerpoint/2010/main" val="26305026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1AC27-CB7F-4897-88E7-89ED779D7E6D}"/>
              </a:ext>
            </a:extLst>
          </p:cNvPr>
          <p:cNvSpPr>
            <a:spLocks noGrp="1"/>
          </p:cNvSpPr>
          <p:nvPr>
            <p:ph type="title"/>
          </p:nvPr>
        </p:nvSpPr>
        <p:spPr/>
        <p:txBody>
          <a:bodyPr>
            <a:noAutofit/>
          </a:bodyPr>
          <a:lstStyle/>
          <a:p>
            <a:r>
              <a:rPr lang="en-US" sz="3600" dirty="0"/>
              <a:t>Community Center Fund</a:t>
            </a:r>
          </a:p>
        </p:txBody>
      </p:sp>
      <p:sp>
        <p:nvSpPr>
          <p:cNvPr id="7" name="Content Placeholder 3">
            <a:extLst>
              <a:ext uri="{FF2B5EF4-FFF2-40B4-BE49-F238E27FC236}">
                <a16:creationId xmlns:a16="http://schemas.microsoft.com/office/drawing/2014/main" id="{F49A275A-7AA5-4337-BFCD-A810B35384A1}"/>
              </a:ext>
            </a:extLst>
          </p:cNvPr>
          <p:cNvSpPr txBox="1">
            <a:spLocks/>
          </p:cNvSpPr>
          <p:nvPr/>
        </p:nvSpPr>
        <p:spPr>
          <a:xfrm>
            <a:off x="7924800" y="2328418"/>
            <a:ext cx="4165600" cy="350745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en-US" sz="1400" dirty="0"/>
          </a:p>
          <a:p>
            <a:pPr fontAlgn="auto">
              <a:spcAft>
                <a:spcPts val="0"/>
              </a:spcAft>
            </a:pPr>
            <a:endParaRPr lang="en-US" sz="1400" dirty="0"/>
          </a:p>
          <a:p>
            <a:pPr fontAlgn="auto">
              <a:spcAft>
                <a:spcPts val="0"/>
              </a:spcAft>
            </a:pPr>
            <a:r>
              <a:rPr lang="en-US" sz="2000" dirty="0"/>
              <a:t>Budgeted Use of Fund Balance: ($449,233)</a:t>
            </a:r>
          </a:p>
          <a:p>
            <a:pPr fontAlgn="auto">
              <a:spcAft>
                <a:spcPts val="0"/>
              </a:spcAft>
            </a:pPr>
            <a:endParaRPr lang="en-US" sz="2000" dirty="0"/>
          </a:p>
          <a:p>
            <a:pPr fontAlgn="auto">
              <a:spcAft>
                <a:spcPts val="0"/>
              </a:spcAft>
            </a:pPr>
            <a:r>
              <a:rPr lang="en-US" sz="2000" dirty="0"/>
              <a:t>Estimated Increase of Fund Balance: $5,052</a:t>
            </a:r>
          </a:p>
          <a:p>
            <a:pPr fontAlgn="auto">
              <a:spcAft>
                <a:spcPts val="0"/>
              </a:spcAft>
            </a:pPr>
            <a:endParaRPr lang="en-US" sz="1400" dirty="0"/>
          </a:p>
          <a:p>
            <a:pPr fontAlgn="auto">
              <a:spcAft>
                <a:spcPts val="0"/>
              </a:spcAft>
            </a:pPr>
            <a:r>
              <a:rPr lang="en-US" sz="2000" dirty="0"/>
              <a:t>Estimated Ending Fund </a:t>
            </a:r>
            <a:br>
              <a:rPr lang="en-US" sz="2000" dirty="0"/>
            </a:br>
            <a:r>
              <a:rPr lang="en-US" sz="2000" dirty="0"/>
              <a:t>Balance: $1,013,285</a:t>
            </a:r>
          </a:p>
        </p:txBody>
      </p:sp>
      <p:pic>
        <p:nvPicPr>
          <p:cNvPr id="2" name="Graphic 1">
            <a:extLst>
              <a:ext uri="{FF2B5EF4-FFF2-40B4-BE49-F238E27FC236}">
                <a16:creationId xmlns:a16="http://schemas.microsoft.com/office/drawing/2014/main" id="{5E1B704E-C035-B523-7E46-3E8398A227A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266700" y="1615172"/>
            <a:ext cx="7505700" cy="4933950"/>
          </a:xfrm>
          <a:prstGeom prst="rect">
            <a:avLst/>
          </a:prstGeom>
        </p:spPr>
      </p:pic>
    </p:spTree>
    <p:extLst>
      <p:ext uri="{BB962C8B-B14F-4D97-AF65-F5344CB8AC3E}">
        <p14:creationId xmlns:p14="http://schemas.microsoft.com/office/powerpoint/2010/main" val="231144575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8647B-0B4C-4E5C-A52C-393CFC908A98}"/>
              </a:ext>
            </a:extLst>
          </p:cNvPr>
          <p:cNvSpPr>
            <a:spLocks noGrp="1"/>
          </p:cNvSpPr>
          <p:nvPr>
            <p:ph type="title"/>
          </p:nvPr>
        </p:nvSpPr>
        <p:spPr>
          <a:xfrm>
            <a:off x="0" y="835941"/>
            <a:ext cx="9956800" cy="533400"/>
          </a:xfrm>
        </p:spPr>
        <p:txBody>
          <a:bodyPr>
            <a:noAutofit/>
          </a:bodyPr>
          <a:lstStyle/>
          <a:p>
            <a:r>
              <a:rPr lang="en-US" sz="3600" dirty="0"/>
              <a:t>Community Center Fund Revenues –Year to Date</a:t>
            </a:r>
          </a:p>
        </p:txBody>
      </p:sp>
      <p:graphicFrame>
        <p:nvGraphicFramePr>
          <p:cNvPr id="2" name="Table 1">
            <a:extLst>
              <a:ext uri="{FF2B5EF4-FFF2-40B4-BE49-F238E27FC236}">
                <a16:creationId xmlns:a16="http://schemas.microsoft.com/office/drawing/2014/main" id="{A0929FA4-1107-40A2-9BB7-E3A2029E82A7}"/>
              </a:ext>
            </a:extLst>
          </p:cNvPr>
          <p:cNvGraphicFramePr>
            <a:graphicFrameLocks noGrp="1"/>
          </p:cNvGraphicFramePr>
          <p:nvPr>
            <p:extLst>
              <p:ext uri="{D42A27DB-BD31-4B8C-83A1-F6EECF244321}">
                <p14:modId xmlns:p14="http://schemas.microsoft.com/office/powerpoint/2010/main" val="1376671998"/>
              </p:ext>
            </p:extLst>
          </p:nvPr>
        </p:nvGraphicFramePr>
        <p:xfrm>
          <a:off x="1066801" y="1923538"/>
          <a:ext cx="10058400" cy="3010925"/>
        </p:xfrm>
        <a:graphic>
          <a:graphicData uri="http://schemas.openxmlformats.org/drawingml/2006/table">
            <a:tbl>
              <a:tblPr/>
              <a:tblGrid>
                <a:gridCol w="3257006">
                  <a:extLst>
                    <a:ext uri="{9D8B030D-6E8A-4147-A177-3AD203B41FA5}">
                      <a16:colId xmlns:a16="http://schemas.microsoft.com/office/drawing/2014/main" val="1141776192"/>
                    </a:ext>
                  </a:extLst>
                </a:gridCol>
                <a:gridCol w="1436914">
                  <a:extLst>
                    <a:ext uri="{9D8B030D-6E8A-4147-A177-3AD203B41FA5}">
                      <a16:colId xmlns:a16="http://schemas.microsoft.com/office/drawing/2014/main" val="1428792662"/>
                    </a:ext>
                  </a:extLst>
                </a:gridCol>
                <a:gridCol w="1436914">
                  <a:extLst>
                    <a:ext uri="{9D8B030D-6E8A-4147-A177-3AD203B41FA5}">
                      <a16:colId xmlns:a16="http://schemas.microsoft.com/office/drawing/2014/main" val="2607145231"/>
                    </a:ext>
                  </a:extLst>
                </a:gridCol>
                <a:gridCol w="1336765">
                  <a:extLst>
                    <a:ext uri="{9D8B030D-6E8A-4147-A177-3AD203B41FA5}">
                      <a16:colId xmlns:a16="http://schemas.microsoft.com/office/drawing/2014/main" val="5305770"/>
                    </a:ext>
                  </a:extLst>
                </a:gridCol>
                <a:gridCol w="1143000">
                  <a:extLst>
                    <a:ext uri="{9D8B030D-6E8A-4147-A177-3AD203B41FA5}">
                      <a16:colId xmlns:a16="http://schemas.microsoft.com/office/drawing/2014/main" val="3189689854"/>
                    </a:ext>
                  </a:extLst>
                </a:gridCol>
                <a:gridCol w="1447801">
                  <a:extLst>
                    <a:ext uri="{9D8B030D-6E8A-4147-A177-3AD203B41FA5}">
                      <a16:colId xmlns:a16="http://schemas.microsoft.com/office/drawing/2014/main" val="2877375450"/>
                    </a:ext>
                  </a:extLst>
                </a:gridCol>
              </a:tblGrid>
              <a:tr h="770645">
                <a:tc>
                  <a:txBody>
                    <a:bodyPr/>
                    <a:lstStyle/>
                    <a:p>
                      <a:pPr algn="ctr" fontAlgn="ctr"/>
                      <a:endParaRPr lang="en-US" sz="1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FY24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 of Budget</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extLst>
                  <a:ext uri="{0D108BD9-81ED-4DB2-BD59-A6C34878D82A}">
                    <a16:rowId xmlns:a16="http://schemas.microsoft.com/office/drawing/2014/main" val="463514269"/>
                  </a:ext>
                </a:extLst>
              </a:tr>
              <a:tr h="448056">
                <a:tc>
                  <a:txBody>
                    <a:bodyPr/>
                    <a:lstStyle/>
                    <a:p>
                      <a:pPr algn="l" fontAlgn="ctr"/>
                      <a:r>
                        <a:rPr lang="en-US" sz="1600" b="1" i="0" u="none" strike="noStrike">
                          <a:effectLst/>
                          <a:latin typeface="Calibri" panose="020F0502020204030204" pitchFamily="34" charset="0"/>
                        </a:rPr>
                        <a:t>Local Sales Tax</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1,720,677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1,785,176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3,726,016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47.9%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3,786,076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096531169"/>
                  </a:ext>
                </a:extLst>
              </a:tr>
              <a:tr h="448056">
                <a:tc>
                  <a:txBody>
                    <a:bodyPr/>
                    <a:lstStyle/>
                    <a:p>
                      <a:pPr algn="l" fontAlgn="ctr"/>
                      <a:r>
                        <a:rPr lang="en-US" sz="1600" b="1" i="0" u="none" strike="noStrike" dirty="0">
                          <a:effectLst/>
                          <a:latin typeface="Calibri" panose="020F0502020204030204" pitchFamily="34" charset="0"/>
                        </a:rPr>
                        <a:t>Contracted Operating Revenues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2,045,645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2,461,549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4,609,486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53.4%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5,183,890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86156322"/>
                  </a:ext>
                </a:extLst>
              </a:tr>
              <a:tr h="448056">
                <a:tc>
                  <a:txBody>
                    <a:bodyPr/>
                    <a:lstStyle/>
                    <a:p>
                      <a:pPr algn="l" fontAlgn="ctr"/>
                      <a:r>
                        <a:rPr lang="en-US" sz="1600" b="1" i="0" u="none" strike="noStrike" dirty="0">
                          <a:effectLst/>
                          <a:latin typeface="Calibri" panose="020F0502020204030204" pitchFamily="34" charset="0"/>
                        </a:rPr>
                        <a:t>Town Operating Revenues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465,905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594,181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1,175,800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50.5%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1,397,012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656790411"/>
                  </a:ext>
                </a:extLst>
              </a:tr>
              <a:tr h="448056">
                <a:tc>
                  <a:txBody>
                    <a:bodyPr/>
                    <a:lstStyle/>
                    <a:p>
                      <a:pPr algn="l" fontAlgn="ctr"/>
                      <a:r>
                        <a:rPr lang="en-US" sz="1600" b="1" i="0" u="none" strike="noStrike" dirty="0">
                          <a:effectLst/>
                          <a:latin typeface="Calibri" panose="020F0502020204030204" pitchFamily="34" charset="0"/>
                        </a:rPr>
                        <a:t>Other Revenues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27,130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26,358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197,150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13.4%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221,168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555083387"/>
                  </a:ext>
                </a:extLst>
              </a:tr>
              <a:tr h="448056">
                <a:tc>
                  <a:txBody>
                    <a:bodyPr/>
                    <a:lstStyle/>
                    <a:p>
                      <a:pPr algn="ctr" fontAlgn="ctr"/>
                      <a:r>
                        <a:rPr lang="en-US" sz="1600" b="1" i="0" u="none" strike="noStrike">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FFFFFF"/>
                    </a:solidFill>
                  </a:tcPr>
                </a:tc>
                <a:tc>
                  <a:txBody>
                    <a:bodyPr/>
                    <a:lstStyle/>
                    <a:p>
                      <a:pPr algn="l" fontAlgn="ctr"/>
                      <a:r>
                        <a:rPr lang="en-US" sz="1600" b="1" i="0" u="none" strike="noStrike">
                          <a:effectLst/>
                          <a:latin typeface="Calibri" panose="020F0502020204030204" pitchFamily="34" charset="0"/>
                        </a:rPr>
                        <a:t> $   4,259,358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4,867,264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9,708,452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50.1%</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1" u="none" strike="noStrike" dirty="0">
                          <a:effectLst/>
                          <a:latin typeface="Calibri" panose="020F0502020204030204" pitchFamily="34" charset="0"/>
                        </a:rPr>
                        <a:t> $   10,588,146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714866682"/>
                  </a:ext>
                </a:extLst>
              </a:tr>
            </a:tbl>
          </a:graphicData>
        </a:graphic>
      </p:graphicFrame>
    </p:spTree>
    <p:extLst>
      <p:ext uri="{BB962C8B-B14F-4D97-AF65-F5344CB8AC3E}">
        <p14:creationId xmlns:p14="http://schemas.microsoft.com/office/powerpoint/2010/main" val="2321130290"/>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8647B-0B4C-4E5C-A52C-393CFC908A98}"/>
              </a:ext>
            </a:extLst>
          </p:cNvPr>
          <p:cNvSpPr>
            <a:spLocks noGrp="1"/>
          </p:cNvSpPr>
          <p:nvPr>
            <p:ph type="title"/>
          </p:nvPr>
        </p:nvSpPr>
        <p:spPr>
          <a:xfrm>
            <a:off x="0" y="835941"/>
            <a:ext cx="9956800" cy="533400"/>
          </a:xfrm>
        </p:spPr>
        <p:txBody>
          <a:bodyPr>
            <a:noAutofit/>
          </a:bodyPr>
          <a:lstStyle/>
          <a:p>
            <a:r>
              <a:rPr lang="en-US" sz="3600" dirty="0"/>
              <a:t>Community Center Fund Uses –Year to Date</a:t>
            </a:r>
          </a:p>
        </p:txBody>
      </p:sp>
      <p:graphicFrame>
        <p:nvGraphicFramePr>
          <p:cNvPr id="2" name="Table 1">
            <a:extLst>
              <a:ext uri="{FF2B5EF4-FFF2-40B4-BE49-F238E27FC236}">
                <a16:creationId xmlns:a16="http://schemas.microsoft.com/office/drawing/2014/main" id="{FD3D55E4-EEDE-4CCA-A231-39A0A6404DB4}"/>
              </a:ext>
            </a:extLst>
          </p:cNvPr>
          <p:cNvGraphicFramePr>
            <a:graphicFrameLocks noGrp="1"/>
          </p:cNvGraphicFramePr>
          <p:nvPr>
            <p:extLst>
              <p:ext uri="{D42A27DB-BD31-4B8C-83A1-F6EECF244321}">
                <p14:modId xmlns:p14="http://schemas.microsoft.com/office/powerpoint/2010/main" val="2703067943"/>
              </p:ext>
            </p:extLst>
          </p:nvPr>
        </p:nvGraphicFramePr>
        <p:xfrm>
          <a:off x="1066800" y="1981541"/>
          <a:ext cx="10058400" cy="2894919"/>
        </p:xfrm>
        <a:graphic>
          <a:graphicData uri="http://schemas.openxmlformats.org/drawingml/2006/table">
            <a:tbl>
              <a:tblPr/>
              <a:tblGrid>
                <a:gridCol w="3257003">
                  <a:extLst>
                    <a:ext uri="{9D8B030D-6E8A-4147-A177-3AD203B41FA5}">
                      <a16:colId xmlns:a16="http://schemas.microsoft.com/office/drawing/2014/main" val="3197924019"/>
                    </a:ext>
                  </a:extLst>
                </a:gridCol>
                <a:gridCol w="1436917">
                  <a:extLst>
                    <a:ext uri="{9D8B030D-6E8A-4147-A177-3AD203B41FA5}">
                      <a16:colId xmlns:a16="http://schemas.microsoft.com/office/drawing/2014/main" val="1241409287"/>
                    </a:ext>
                  </a:extLst>
                </a:gridCol>
                <a:gridCol w="1436917">
                  <a:extLst>
                    <a:ext uri="{9D8B030D-6E8A-4147-A177-3AD203B41FA5}">
                      <a16:colId xmlns:a16="http://schemas.microsoft.com/office/drawing/2014/main" val="1623847777"/>
                    </a:ext>
                  </a:extLst>
                </a:gridCol>
                <a:gridCol w="1260563">
                  <a:extLst>
                    <a:ext uri="{9D8B030D-6E8A-4147-A177-3AD203B41FA5}">
                      <a16:colId xmlns:a16="http://schemas.microsoft.com/office/drawing/2014/main" val="451636770"/>
                    </a:ext>
                  </a:extLst>
                </a:gridCol>
                <a:gridCol w="1219200">
                  <a:extLst>
                    <a:ext uri="{9D8B030D-6E8A-4147-A177-3AD203B41FA5}">
                      <a16:colId xmlns:a16="http://schemas.microsoft.com/office/drawing/2014/main" val="3823935191"/>
                    </a:ext>
                  </a:extLst>
                </a:gridCol>
                <a:gridCol w="1447800">
                  <a:extLst>
                    <a:ext uri="{9D8B030D-6E8A-4147-A177-3AD203B41FA5}">
                      <a16:colId xmlns:a16="http://schemas.microsoft.com/office/drawing/2014/main" val="1473544224"/>
                    </a:ext>
                  </a:extLst>
                </a:gridCol>
              </a:tblGrid>
              <a:tr h="654639">
                <a:tc>
                  <a:txBody>
                    <a:bodyPr/>
                    <a:lstStyle/>
                    <a:p>
                      <a:pPr algn="ctr" fontAlgn="ctr"/>
                      <a:endParaRPr lang="en-US" sz="1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FY24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 of Budget</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extLst>
                  <a:ext uri="{0D108BD9-81ED-4DB2-BD59-A6C34878D82A}">
                    <a16:rowId xmlns:a16="http://schemas.microsoft.com/office/drawing/2014/main" val="1358039521"/>
                  </a:ext>
                </a:extLst>
              </a:tr>
              <a:tr h="448056">
                <a:tc>
                  <a:txBody>
                    <a:bodyPr/>
                    <a:lstStyle/>
                    <a:p>
                      <a:pPr algn="l" fontAlgn="ctr"/>
                      <a:r>
                        <a:rPr lang="en-US" sz="1600" b="1" i="0" u="none" strike="noStrike" dirty="0">
                          <a:effectLst/>
                          <a:latin typeface="Calibri" panose="020F0502020204030204" pitchFamily="34" charset="0"/>
                        </a:rPr>
                        <a:t>Contracted Operating Expenditures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2,417,060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2,796,347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4,965,264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56.3%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5,279,587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63950448"/>
                  </a:ext>
                </a:extLst>
              </a:tr>
              <a:tr h="448056">
                <a:tc>
                  <a:txBody>
                    <a:bodyPr/>
                    <a:lstStyle/>
                    <a:p>
                      <a:pPr algn="l" fontAlgn="ctr"/>
                      <a:r>
                        <a:rPr lang="en-US" sz="1600" b="1" i="0" u="none" strike="noStrike" dirty="0">
                          <a:effectLst/>
                          <a:latin typeface="Calibri" panose="020F0502020204030204" pitchFamily="34" charset="0"/>
                        </a:rPr>
                        <a:t>Town Operating Expenditures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778,607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828,303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1,654,718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50.1%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1,726,983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503867386"/>
                  </a:ext>
                </a:extLst>
              </a:tr>
              <a:tr h="448056">
                <a:tc>
                  <a:txBody>
                    <a:bodyPr/>
                    <a:lstStyle/>
                    <a:p>
                      <a:pPr algn="l" fontAlgn="ctr"/>
                      <a:r>
                        <a:rPr lang="en-US" sz="1600" b="1" i="0" u="none" strike="noStrike">
                          <a:effectLst/>
                          <a:latin typeface="Calibri" panose="020F0502020204030204" pitchFamily="34" charset="0"/>
                        </a:rPr>
                        <a:t>Capital Outlay</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980,418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738,224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1,820,500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40.6%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1,859,322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44523936"/>
                  </a:ext>
                </a:extLst>
              </a:tr>
              <a:tr h="448056">
                <a:tc>
                  <a:txBody>
                    <a:bodyPr/>
                    <a:lstStyle/>
                    <a:p>
                      <a:pPr algn="l" fontAlgn="ctr"/>
                      <a:r>
                        <a:rPr lang="en-US" sz="1600" b="1" i="0" u="none" strike="noStrike" dirty="0">
                          <a:effectLst/>
                          <a:latin typeface="Calibri" panose="020F0502020204030204" pitchFamily="34" charset="0"/>
                        </a:rPr>
                        <a:t>Transfers Out</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2,028,066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1,717,203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1,717,203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100.0%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1,717,203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06960771"/>
                  </a:ext>
                </a:extLst>
              </a:tr>
              <a:tr h="448056">
                <a:tc>
                  <a:txBody>
                    <a:bodyPr/>
                    <a:lstStyle/>
                    <a:p>
                      <a:pPr algn="ctr" fontAlgn="b"/>
                      <a:r>
                        <a:rPr lang="en-US" sz="1600" b="1" i="0" u="none" strike="noStrike" dirty="0">
                          <a:effectLst/>
                          <a:latin typeface="Calibri" panose="020F0502020204030204" pitchFamily="34" charset="0"/>
                        </a:rPr>
                        <a:t>Total</a:t>
                      </a:r>
                      <a:endParaRPr lang="en-US" sz="1000" b="0" i="0" u="none" strike="noStrike" dirty="0">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6,204,152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6,080,076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10,157,685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59.9%</a:t>
                      </a:r>
                    </a:p>
                  </a:txBody>
                  <a:tcPr marL="0" marR="0" marT="0" marB="0" anchor="ctr">
                    <a:lnL>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dirty="0">
                          <a:effectLst/>
                          <a:latin typeface="Calibri" panose="020F0502020204030204" pitchFamily="34" charset="0"/>
                        </a:rPr>
                        <a:t> $    10,583,095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884782760"/>
                  </a:ext>
                </a:extLst>
              </a:tr>
            </a:tbl>
          </a:graphicData>
        </a:graphic>
      </p:graphicFrame>
    </p:spTree>
    <p:extLst>
      <p:ext uri="{BB962C8B-B14F-4D97-AF65-F5344CB8AC3E}">
        <p14:creationId xmlns:p14="http://schemas.microsoft.com/office/powerpoint/2010/main" val="186581604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1AC27-CB7F-4897-88E7-89ED779D7E6D}"/>
              </a:ext>
            </a:extLst>
          </p:cNvPr>
          <p:cNvSpPr>
            <a:spLocks noGrp="1"/>
          </p:cNvSpPr>
          <p:nvPr>
            <p:ph type="title"/>
          </p:nvPr>
        </p:nvSpPr>
        <p:spPr/>
        <p:txBody>
          <a:bodyPr>
            <a:noAutofit/>
          </a:bodyPr>
          <a:lstStyle/>
          <a:p>
            <a:r>
              <a:rPr lang="en-US" sz="3600" dirty="0"/>
              <a:t>Water Fund</a:t>
            </a:r>
          </a:p>
        </p:txBody>
      </p:sp>
      <p:sp>
        <p:nvSpPr>
          <p:cNvPr id="7" name="Content Placeholder 3">
            <a:extLst>
              <a:ext uri="{FF2B5EF4-FFF2-40B4-BE49-F238E27FC236}">
                <a16:creationId xmlns:a16="http://schemas.microsoft.com/office/drawing/2014/main" id="{F49A275A-7AA5-4337-BFCD-A810B35384A1}"/>
              </a:ext>
            </a:extLst>
          </p:cNvPr>
          <p:cNvSpPr txBox="1">
            <a:spLocks/>
          </p:cNvSpPr>
          <p:nvPr/>
        </p:nvSpPr>
        <p:spPr>
          <a:xfrm>
            <a:off x="7924800" y="2328418"/>
            <a:ext cx="4165600" cy="350745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en-US" sz="1400" dirty="0"/>
          </a:p>
          <a:p>
            <a:pPr fontAlgn="auto">
              <a:spcAft>
                <a:spcPts val="0"/>
              </a:spcAft>
            </a:pPr>
            <a:endParaRPr lang="en-US" sz="1400" dirty="0"/>
          </a:p>
          <a:p>
            <a:pPr fontAlgn="auto">
              <a:spcAft>
                <a:spcPts val="0"/>
              </a:spcAft>
            </a:pPr>
            <a:r>
              <a:rPr lang="en-US" sz="2000" dirty="0"/>
              <a:t>Budgeted Use of Fund Balance: ($4,453,642)</a:t>
            </a:r>
          </a:p>
          <a:p>
            <a:pPr fontAlgn="auto">
              <a:spcAft>
                <a:spcPts val="0"/>
              </a:spcAft>
            </a:pPr>
            <a:endParaRPr lang="en-US" sz="2000" dirty="0"/>
          </a:p>
          <a:p>
            <a:pPr fontAlgn="auto">
              <a:spcAft>
                <a:spcPts val="0"/>
              </a:spcAft>
            </a:pPr>
            <a:r>
              <a:rPr lang="en-US" sz="2000" dirty="0"/>
              <a:t>Estimated Use of Fund Balance: ($3,478,726)</a:t>
            </a:r>
          </a:p>
          <a:p>
            <a:pPr fontAlgn="auto">
              <a:spcAft>
                <a:spcPts val="0"/>
              </a:spcAft>
            </a:pPr>
            <a:endParaRPr lang="en-US" sz="1400" dirty="0"/>
          </a:p>
          <a:p>
            <a:pPr fontAlgn="auto">
              <a:spcAft>
                <a:spcPts val="0"/>
              </a:spcAft>
            </a:pPr>
            <a:r>
              <a:rPr lang="en-US" sz="2000" dirty="0"/>
              <a:t>Estimated Ending Fund </a:t>
            </a:r>
            <a:br>
              <a:rPr lang="en-US" sz="2000" dirty="0"/>
            </a:br>
            <a:r>
              <a:rPr lang="en-US" sz="2000" dirty="0"/>
              <a:t>Balance: $8,815,046</a:t>
            </a:r>
          </a:p>
        </p:txBody>
      </p:sp>
      <p:pic>
        <p:nvPicPr>
          <p:cNvPr id="5" name="Graphic 4">
            <a:extLst>
              <a:ext uri="{FF2B5EF4-FFF2-40B4-BE49-F238E27FC236}">
                <a16:creationId xmlns:a16="http://schemas.microsoft.com/office/drawing/2014/main" id="{0FC51C87-E91B-6F5C-F489-FAEA5325C0E2}"/>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6400" y="1524000"/>
            <a:ext cx="7486650" cy="4943475"/>
          </a:xfrm>
          <a:prstGeom prst="rect">
            <a:avLst/>
          </a:prstGeom>
        </p:spPr>
      </p:pic>
    </p:spTree>
    <p:extLst>
      <p:ext uri="{BB962C8B-B14F-4D97-AF65-F5344CB8AC3E}">
        <p14:creationId xmlns:p14="http://schemas.microsoft.com/office/powerpoint/2010/main" val="30453773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322DE-9857-4E87-AFC0-29F0C8B69AFA}"/>
              </a:ext>
            </a:extLst>
          </p:cNvPr>
          <p:cNvSpPr>
            <a:spLocks noGrp="1"/>
          </p:cNvSpPr>
          <p:nvPr>
            <p:ph type="title"/>
          </p:nvPr>
        </p:nvSpPr>
        <p:spPr/>
        <p:txBody>
          <a:bodyPr>
            <a:noAutofit/>
          </a:bodyPr>
          <a:lstStyle/>
          <a:p>
            <a:r>
              <a:rPr lang="en-US" sz="3600" dirty="0"/>
              <a:t>Water Fund Revenues – Year to Date</a:t>
            </a:r>
          </a:p>
        </p:txBody>
      </p:sp>
      <p:graphicFrame>
        <p:nvGraphicFramePr>
          <p:cNvPr id="4" name="Table 3">
            <a:extLst>
              <a:ext uri="{FF2B5EF4-FFF2-40B4-BE49-F238E27FC236}">
                <a16:creationId xmlns:a16="http://schemas.microsoft.com/office/drawing/2014/main" id="{87669EA4-B648-DF7A-7019-91303E64FBCF}"/>
              </a:ext>
            </a:extLst>
          </p:cNvPr>
          <p:cNvGraphicFramePr>
            <a:graphicFrameLocks noGrp="1"/>
          </p:cNvGraphicFramePr>
          <p:nvPr>
            <p:extLst>
              <p:ext uri="{D42A27DB-BD31-4B8C-83A1-F6EECF244321}">
                <p14:modId xmlns:p14="http://schemas.microsoft.com/office/powerpoint/2010/main" val="2463389098"/>
              </p:ext>
            </p:extLst>
          </p:nvPr>
        </p:nvGraphicFramePr>
        <p:xfrm>
          <a:off x="1066800" y="1821722"/>
          <a:ext cx="10058400" cy="3214556"/>
        </p:xfrm>
        <a:graphic>
          <a:graphicData uri="http://schemas.openxmlformats.org/drawingml/2006/table">
            <a:tbl>
              <a:tblPr/>
              <a:tblGrid>
                <a:gridCol w="3108960">
                  <a:extLst>
                    <a:ext uri="{9D8B030D-6E8A-4147-A177-3AD203B41FA5}">
                      <a16:colId xmlns:a16="http://schemas.microsoft.com/office/drawing/2014/main" val="1410962127"/>
                    </a:ext>
                  </a:extLst>
                </a:gridCol>
                <a:gridCol w="1371600">
                  <a:extLst>
                    <a:ext uri="{9D8B030D-6E8A-4147-A177-3AD203B41FA5}">
                      <a16:colId xmlns:a16="http://schemas.microsoft.com/office/drawing/2014/main" val="1440508353"/>
                    </a:ext>
                  </a:extLst>
                </a:gridCol>
                <a:gridCol w="1371600">
                  <a:extLst>
                    <a:ext uri="{9D8B030D-6E8A-4147-A177-3AD203B41FA5}">
                      <a16:colId xmlns:a16="http://schemas.microsoft.com/office/drawing/2014/main" val="581882023"/>
                    </a:ext>
                  </a:extLst>
                </a:gridCol>
                <a:gridCol w="1371600">
                  <a:extLst>
                    <a:ext uri="{9D8B030D-6E8A-4147-A177-3AD203B41FA5}">
                      <a16:colId xmlns:a16="http://schemas.microsoft.com/office/drawing/2014/main" val="517490823"/>
                    </a:ext>
                  </a:extLst>
                </a:gridCol>
                <a:gridCol w="1188720">
                  <a:extLst>
                    <a:ext uri="{9D8B030D-6E8A-4147-A177-3AD203B41FA5}">
                      <a16:colId xmlns:a16="http://schemas.microsoft.com/office/drawing/2014/main" val="1104940603"/>
                    </a:ext>
                  </a:extLst>
                </a:gridCol>
                <a:gridCol w="1645920">
                  <a:extLst>
                    <a:ext uri="{9D8B030D-6E8A-4147-A177-3AD203B41FA5}">
                      <a16:colId xmlns:a16="http://schemas.microsoft.com/office/drawing/2014/main" val="3367698846"/>
                    </a:ext>
                  </a:extLst>
                </a:gridCol>
              </a:tblGrid>
              <a:tr h="557882">
                <a:tc>
                  <a:txBody>
                    <a:bodyPr/>
                    <a:lstStyle/>
                    <a:p>
                      <a:pPr algn="ctr" fontAlgn="ctr"/>
                      <a:r>
                        <a:rPr lang="en-US" sz="1600" b="1" i="0" u="none" strike="noStrike" dirty="0">
                          <a:solidFill>
                            <a:srgbClr val="FFFFFF"/>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FY24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a:solidFill>
                            <a:srgbClr val="FFFFFF"/>
                          </a:solidFill>
                          <a:effectLst/>
                          <a:latin typeface="Calibri" panose="020F0502020204030204" pitchFamily="34" charset="0"/>
                        </a:rPr>
                        <a:t>% of 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1747718146"/>
                  </a:ext>
                </a:extLst>
              </a:tr>
              <a:tr h="443046">
                <a:tc>
                  <a:txBody>
                    <a:bodyPr/>
                    <a:lstStyle/>
                    <a:p>
                      <a:pPr algn="l" fontAlgn="ctr"/>
                      <a:r>
                        <a:rPr lang="en-US" sz="1600" b="1" i="0" u="none" strike="noStrike" dirty="0">
                          <a:effectLst/>
                          <a:latin typeface="Calibri" panose="020F0502020204030204" pitchFamily="34" charset="0"/>
                        </a:rPr>
                        <a:t>Water Sale</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7,573,941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9,366,844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16,060,000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58.3%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16,000,000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900891"/>
                  </a:ext>
                </a:extLst>
              </a:tr>
              <a:tr h="443046">
                <a:tc>
                  <a:txBody>
                    <a:bodyPr/>
                    <a:lstStyle/>
                    <a:p>
                      <a:pPr algn="l" fontAlgn="ctr"/>
                      <a:r>
                        <a:rPr lang="en-US" sz="1600" b="1" i="0" u="none" strike="noStrike" dirty="0">
                          <a:effectLst/>
                          <a:latin typeface="Calibri" panose="020F0502020204030204" pitchFamily="34" charset="0"/>
                        </a:rPr>
                        <a:t>Charges for Services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1,476,168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1,522,893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3,200,500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47.6%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3,252,583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7816122"/>
                  </a:ext>
                </a:extLst>
              </a:tr>
              <a:tr h="443046">
                <a:tc>
                  <a:txBody>
                    <a:bodyPr/>
                    <a:lstStyle/>
                    <a:p>
                      <a:pPr algn="l" fontAlgn="ctr"/>
                      <a:r>
                        <a:rPr lang="en-US" sz="1600" b="1" i="0" u="none" strike="noStrike" dirty="0">
                          <a:effectLst/>
                          <a:latin typeface="Calibri" panose="020F0502020204030204" pitchFamily="34" charset="0"/>
                        </a:rPr>
                        <a:t>Interest Earnings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55,327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139,673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100,000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139.7%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170,000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927970"/>
                  </a:ext>
                </a:extLst>
              </a:tr>
              <a:tr h="443046">
                <a:tc>
                  <a:txBody>
                    <a:bodyPr/>
                    <a:lstStyle/>
                    <a:p>
                      <a:pPr algn="l" fontAlgn="ctr"/>
                      <a:r>
                        <a:rPr lang="en-US" sz="1600" b="1" i="0" u="none" strike="noStrike" dirty="0">
                          <a:effectLst/>
                          <a:latin typeface="Calibri" panose="020F0502020204030204" pitchFamily="34" charset="0"/>
                        </a:rPr>
                        <a:t>Miscellaneous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46,393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13,214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effectLst/>
                          <a:latin typeface="Calibri" panose="020F0502020204030204" pitchFamily="34" charset="0"/>
                        </a:rPr>
                        <a:t>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25,314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22724"/>
                  </a:ext>
                </a:extLst>
              </a:tr>
              <a:tr h="443046">
                <a:tc>
                  <a:txBody>
                    <a:bodyPr/>
                    <a:lstStyle/>
                    <a:p>
                      <a:pPr algn="l" fontAlgn="ctr"/>
                      <a:r>
                        <a:rPr lang="en-US" sz="1600" b="1" i="0" u="none" strike="noStrike" dirty="0">
                          <a:effectLst/>
                          <a:latin typeface="Calibri" panose="020F0502020204030204" pitchFamily="34" charset="0"/>
                        </a:rPr>
                        <a:t>Transfers In</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522,701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dirty="0">
                          <a:effectLst/>
                          <a:latin typeface="Calibri" panose="020F0502020204030204" pitchFamily="34" charset="0"/>
                        </a:rPr>
                        <a:t> NA</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522,701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2448901"/>
                  </a:ext>
                </a:extLst>
              </a:tr>
              <a:tr h="441444">
                <a:tc>
                  <a:txBody>
                    <a:bodyPr/>
                    <a:lstStyle/>
                    <a:p>
                      <a:pPr algn="ctr" fontAlgn="ctr"/>
                      <a:r>
                        <a:rPr lang="en-US" sz="1600" b="1" i="0" u="none" strike="noStrike">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9,151,829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11,565,326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19,360,500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59.7%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1" u="none" strike="noStrike" dirty="0">
                          <a:effectLst/>
                          <a:latin typeface="Calibri" panose="020F0502020204030204" pitchFamily="34" charset="0"/>
                        </a:rPr>
                        <a:t> $   19,970,598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79588826"/>
                  </a:ext>
                </a:extLst>
              </a:tr>
            </a:tbl>
          </a:graphicData>
        </a:graphic>
      </p:graphicFrame>
    </p:spTree>
    <p:extLst>
      <p:ext uri="{BB962C8B-B14F-4D97-AF65-F5344CB8AC3E}">
        <p14:creationId xmlns:p14="http://schemas.microsoft.com/office/powerpoint/2010/main" val="30793505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8647B-0B4C-4E5C-A52C-393CFC908A98}"/>
              </a:ext>
            </a:extLst>
          </p:cNvPr>
          <p:cNvSpPr>
            <a:spLocks noGrp="1"/>
          </p:cNvSpPr>
          <p:nvPr>
            <p:ph type="title"/>
          </p:nvPr>
        </p:nvSpPr>
        <p:spPr/>
        <p:txBody>
          <a:bodyPr>
            <a:noAutofit/>
          </a:bodyPr>
          <a:lstStyle/>
          <a:p>
            <a:r>
              <a:rPr lang="en-US" sz="3600" dirty="0"/>
              <a:t>Water Fund Uses – Year to Date</a:t>
            </a:r>
          </a:p>
        </p:txBody>
      </p:sp>
      <p:graphicFrame>
        <p:nvGraphicFramePr>
          <p:cNvPr id="4" name="Table 3">
            <a:extLst>
              <a:ext uri="{FF2B5EF4-FFF2-40B4-BE49-F238E27FC236}">
                <a16:creationId xmlns:a16="http://schemas.microsoft.com/office/drawing/2014/main" id="{E7B83C85-F758-13F7-51C0-49E0B2A1B988}"/>
              </a:ext>
            </a:extLst>
          </p:cNvPr>
          <p:cNvGraphicFramePr>
            <a:graphicFrameLocks noGrp="1"/>
          </p:cNvGraphicFramePr>
          <p:nvPr>
            <p:extLst>
              <p:ext uri="{D42A27DB-BD31-4B8C-83A1-F6EECF244321}">
                <p14:modId xmlns:p14="http://schemas.microsoft.com/office/powerpoint/2010/main" val="3800289071"/>
              </p:ext>
            </p:extLst>
          </p:nvPr>
        </p:nvGraphicFramePr>
        <p:xfrm>
          <a:off x="1066800" y="1814392"/>
          <a:ext cx="10058400" cy="3229216"/>
        </p:xfrm>
        <a:graphic>
          <a:graphicData uri="http://schemas.openxmlformats.org/drawingml/2006/table">
            <a:tbl>
              <a:tblPr/>
              <a:tblGrid>
                <a:gridCol w="3108960">
                  <a:extLst>
                    <a:ext uri="{9D8B030D-6E8A-4147-A177-3AD203B41FA5}">
                      <a16:colId xmlns:a16="http://schemas.microsoft.com/office/drawing/2014/main" val="3862640885"/>
                    </a:ext>
                  </a:extLst>
                </a:gridCol>
                <a:gridCol w="1371600">
                  <a:extLst>
                    <a:ext uri="{9D8B030D-6E8A-4147-A177-3AD203B41FA5}">
                      <a16:colId xmlns:a16="http://schemas.microsoft.com/office/drawing/2014/main" val="1932764236"/>
                    </a:ext>
                  </a:extLst>
                </a:gridCol>
                <a:gridCol w="1371600">
                  <a:extLst>
                    <a:ext uri="{9D8B030D-6E8A-4147-A177-3AD203B41FA5}">
                      <a16:colId xmlns:a16="http://schemas.microsoft.com/office/drawing/2014/main" val="3033963026"/>
                    </a:ext>
                  </a:extLst>
                </a:gridCol>
                <a:gridCol w="1371600">
                  <a:extLst>
                    <a:ext uri="{9D8B030D-6E8A-4147-A177-3AD203B41FA5}">
                      <a16:colId xmlns:a16="http://schemas.microsoft.com/office/drawing/2014/main" val="1847787829"/>
                    </a:ext>
                  </a:extLst>
                </a:gridCol>
                <a:gridCol w="1188720">
                  <a:extLst>
                    <a:ext uri="{9D8B030D-6E8A-4147-A177-3AD203B41FA5}">
                      <a16:colId xmlns:a16="http://schemas.microsoft.com/office/drawing/2014/main" val="1793360876"/>
                    </a:ext>
                  </a:extLst>
                </a:gridCol>
                <a:gridCol w="1645920">
                  <a:extLst>
                    <a:ext uri="{9D8B030D-6E8A-4147-A177-3AD203B41FA5}">
                      <a16:colId xmlns:a16="http://schemas.microsoft.com/office/drawing/2014/main" val="3045377286"/>
                    </a:ext>
                  </a:extLst>
                </a:gridCol>
              </a:tblGrid>
              <a:tr h="540880">
                <a:tc>
                  <a:txBody>
                    <a:bodyPr/>
                    <a:lstStyle/>
                    <a:p>
                      <a:pPr algn="ctr" fontAlgn="ctr"/>
                      <a:r>
                        <a:rPr lang="en-US" sz="1600" b="1" i="0" u="none" strike="noStrike" dirty="0">
                          <a:solidFill>
                            <a:srgbClr val="FFFFFF"/>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FY24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a:solidFill>
                            <a:srgbClr val="FFFFFF"/>
                          </a:solidFill>
                          <a:effectLst/>
                          <a:latin typeface="Calibri" panose="020F0502020204030204" pitchFamily="34" charset="0"/>
                        </a:rPr>
                        <a:t>% of 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extLst>
                  <a:ext uri="{0D108BD9-81ED-4DB2-BD59-A6C34878D82A}">
                    <a16:rowId xmlns:a16="http://schemas.microsoft.com/office/drawing/2014/main" val="2825450197"/>
                  </a:ext>
                </a:extLst>
              </a:tr>
              <a:tr h="448056">
                <a:tc>
                  <a:txBody>
                    <a:bodyPr/>
                    <a:lstStyle/>
                    <a:p>
                      <a:pPr algn="l" fontAlgn="ctr"/>
                      <a:r>
                        <a:rPr lang="en-US" sz="1600" b="1" i="0" u="none" strike="noStrike">
                          <a:effectLst/>
                          <a:latin typeface="Calibri" panose="020F0502020204030204" pitchFamily="34" charset="0"/>
                        </a:rPr>
                        <a:t>Personnel</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1,609,028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1,679,815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3,870,809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43.4%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3,682,783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415758"/>
                  </a:ext>
                </a:extLst>
              </a:tr>
              <a:tr h="448056">
                <a:tc>
                  <a:txBody>
                    <a:bodyPr/>
                    <a:lstStyle/>
                    <a:p>
                      <a:pPr algn="l" fontAlgn="ctr"/>
                      <a:r>
                        <a:rPr lang="en-US" sz="1600" b="1" i="0" u="none" strike="noStrike">
                          <a:effectLst/>
                          <a:latin typeface="Calibri" panose="020F0502020204030204" pitchFamily="34" charset="0"/>
                        </a:rPr>
                        <a:t>O&amp;M</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4,327,468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4,558,080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11,176,793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40.8%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11,000,000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983906"/>
                  </a:ext>
                </a:extLst>
              </a:tr>
              <a:tr h="448056">
                <a:tc>
                  <a:txBody>
                    <a:bodyPr/>
                    <a:lstStyle/>
                    <a:p>
                      <a:pPr algn="l" fontAlgn="ctr"/>
                      <a:r>
                        <a:rPr lang="en-US" sz="1600" b="1" i="0" u="none" strike="noStrike">
                          <a:effectLst/>
                          <a:latin typeface="Calibri" panose="020F0502020204030204" pitchFamily="34" charset="0"/>
                        </a:rPr>
                        <a:t>Capital Outlays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177,956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608,748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2,239,792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27.2%</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2,239,792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275999917"/>
                  </a:ext>
                </a:extLst>
              </a:tr>
              <a:tr h="448056">
                <a:tc>
                  <a:txBody>
                    <a:bodyPr/>
                    <a:lstStyle/>
                    <a:p>
                      <a:pPr algn="l" fontAlgn="ctr"/>
                      <a:r>
                        <a:rPr lang="en-US" sz="1600" b="1" i="0" u="none" strike="noStrike">
                          <a:effectLst/>
                          <a:latin typeface="Calibri" panose="020F0502020204030204" pitchFamily="34" charset="0"/>
                        </a:rPr>
                        <a:t>Debt Service</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4,229,099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3,300,830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3,644,440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90.6%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3,644,440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09493"/>
                  </a:ext>
                </a:extLst>
              </a:tr>
              <a:tr h="448056">
                <a:tc>
                  <a:txBody>
                    <a:bodyPr/>
                    <a:lstStyle/>
                    <a:p>
                      <a:pPr algn="l" fontAlgn="ctr"/>
                      <a:r>
                        <a:rPr lang="en-US" sz="1600" b="1" i="0" u="none" strike="noStrike" dirty="0">
                          <a:effectLst/>
                          <a:latin typeface="Calibri" panose="020F0502020204030204" pitchFamily="34" charset="0"/>
                        </a:rPr>
                        <a:t>Transfers Out</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2,440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2,308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2,882,308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0.1%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2,882,308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4743730"/>
                  </a:ext>
                </a:extLst>
              </a:tr>
              <a:tr h="448056">
                <a:tc>
                  <a:txBody>
                    <a:bodyPr/>
                    <a:lstStyle/>
                    <a:p>
                      <a:pPr algn="ctr" fontAlgn="ctr"/>
                      <a:r>
                        <a:rPr lang="en-US" sz="1600" b="1" i="0" u="none" strike="noStrike">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$ 10,345,992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10,149,781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23,814,142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42.6%</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dirty="0">
                          <a:effectLst/>
                          <a:latin typeface="Calibri" panose="020F0502020204030204" pitchFamily="34" charset="0"/>
                        </a:rPr>
                        <a:t> $    23,449,323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86671937"/>
                  </a:ext>
                </a:extLst>
              </a:tr>
            </a:tbl>
          </a:graphicData>
        </a:graphic>
      </p:graphicFrame>
    </p:spTree>
    <p:extLst>
      <p:ext uri="{BB962C8B-B14F-4D97-AF65-F5344CB8AC3E}">
        <p14:creationId xmlns:p14="http://schemas.microsoft.com/office/powerpoint/2010/main" val="31402767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ECC1AC27-CB7F-4897-88E7-89ED779D7E6D}"/>
              </a:ext>
            </a:extLst>
          </p:cNvPr>
          <p:cNvSpPr>
            <a:spLocks noGrp="1"/>
          </p:cNvSpPr>
          <p:nvPr>
            <p:ph type="title"/>
          </p:nvPr>
        </p:nvSpPr>
        <p:spPr/>
        <p:txBody>
          <a:bodyPr>
            <a:noAutofit/>
          </a:bodyPr>
          <a:lstStyle/>
          <a:p>
            <a:r>
              <a:rPr lang="en-US" sz="3600" dirty="0"/>
              <a:t>Stormwater Fund</a:t>
            </a:r>
          </a:p>
        </p:txBody>
      </p:sp>
      <p:sp>
        <p:nvSpPr>
          <p:cNvPr id="7" name="Content Placeholder 3">
            <a:extLst>
              <a:ext uri="{FF2B5EF4-FFF2-40B4-BE49-F238E27FC236}">
                <a16:creationId xmlns:a16="http://schemas.microsoft.com/office/drawing/2014/main" id="{F49A275A-7AA5-4337-BFCD-A810B35384A1}"/>
              </a:ext>
            </a:extLst>
          </p:cNvPr>
          <p:cNvSpPr txBox="1">
            <a:spLocks/>
          </p:cNvSpPr>
          <p:nvPr/>
        </p:nvSpPr>
        <p:spPr>
          <a:xfrm>
            <a:off x="7924800" y="2328418"/>
            <a:ext cx="4165600" cy="3507459"/>
          </a:xfrm>
          <a:prstGeom prst="rect">
            <a:avLst/>
          </a:prstGeom>
        </p:spPr>
        <p:txBody>
          <a:bodyPr vert="horz" lIns="91440" tIns="45720" rIns="91440" bIns="45720" rtlCol="0">
            <a:normAutofit/>
          </a:bodyPr>
          <a:lstStyle>
            <a:lvl1pPr marL="0" indent="0" algn="l" defTabSz="685800" rtl="0" eaLnBrk="1" latinLnBrk="0" hangingPunct="1">
              <a:lnSpc>
                <a:spcPct val="90000"/>
              </a:lnSpc>
              <a:spcBef>
                <a:spcPts val="750"/>
              </a:spcBef>
              <a:buFont typeface="Arial" panose="020B0604020202020204" pitchFamily="34" charset="0"/>
              <a:buNone/>
              <a:defRPr sz="28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endParaRPr lang="en-US" sz="1400" dirty="0"/>
          </a:p>
          <a:p>
            <a:pPr fontAlgn="auto">
              <a:spcAft>
                <a:spcPts val="0"/>
              </a:spcAft>
            </a:pPr>
            <a:endParaRPr lang="en-US" sz="1400" dirty="0"/>
          </a:p>
          <a:p>
            <a:pPr fontAlgn="auto">
              <a:spcAft>
                <a:spcPts val="0"/>
              </a:spcAft>
            </a:pPr>
            <a:r>
              <a:rPr lang="en-US" sz="2000" dirty="0"/>
              <a:t>Budgeted Use of Fund Balance: ($100,961)</a:t>
            </a:r>
          </a:p>
          <a:p>
            <a:pPr fontAlgn="auto">
              <a:spcAft>
                <a:spcPts val="0"/>
              </a:spcAft>
            </a:pPr>
            <a:endParaRPr lang="en-US" sz="2000" dirty="0"/>
          </a:p>
          <a:p>
            <a:pPr fontAlgn="auto">
              <a:spcAft>
                <a:spcPts val="0"/>
              </a:spcAft>
            </a:pPr>
            <a:r>
              <a:rPr lang="en-US" sz="2000" dirty="0"/>
              <a:t>Estimated Use of Fund Balance: ($75,487)</a:t>
            </a:r>
          </a:p>
          <a:p>
            <a:pPr fontAlgn="auto">
              <a:spcAft>
                <a:spcPts val="0"/>
              </a:spcAft>
            </a:pPr>
            <a:endParaRPr lang="en-US" sz="1400" dirty="0"/>
          </a:p>
          <a:p>
            <a:pPr fontAlgn="auto">
              <a:spcAft>
                <a:spcPts val="0"/>
              </a:spcAft>
            </a:pPr>
            <a:r>
              <a:rPr lang="en-US" sz="2000" dirty="0"/>
              <a:t>Estimated Ending Fund </a:t>
            </a:r>
            <a:br>
              <a:rPr lang="en-US" sz="2000" dirty="0"/>
            </a:br>
            <a:r>
              <a:rPr lang="en-US" sz="2000" dirty="0"/>
              <a:t>Balance: $847,625</a:t>
            </a:r>
          </a:p>
        </p:txBody>
      </p:sp>
      <p:pic>
        <p:nvPicPr>
          <p:cNvPr id="5" name="Graphic 4">
            <a:extLst>
              <a:ext uri="{FF2B5EF4-FFF2-40B4-BE49-F238E27FC236}">
                <a16:creationId xmlns:a16="http://schemas.microsoft.com/office/drawing/2014/main" id="{66AA9990-DF74-29B0-8380-E57308F19BD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1615172"/>
            <a:ext cx="7486650" cy="4933950"/>
          </a:xfrm>
          <a:prstGeom prst="rect">
            <a:avLst/>
          </a:prstGeom>
        </p:spPr>
      </p:pic>
    </p:spTree>
    <p:extLst>
      <p:ext uri="{BB962C8B-B14F-4D97-AF65-F5344CB8AC3E}">
        <p14:creationId xmlns:p14="http://schemas.microsoft.com/office/powerpoint/2010/main" val="2523110844"/>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322DE-9857-4E87-AFC0-29F0C8B69AFA}"/>
              </a:ext>
            </a:extLst>
          </p:cNvPr>
          <p:cNvSpPr>
            <a:spLocks noGrp="1"/>
          </p:cNvSpPr>
          <p:nvPr>
            <p:ph type="title"/>
          </p:nvPr>
        </p:nvSpPr>
        <p:spPr/>
        <p:txBody>
          <a:bodyPr>
            <a:noAutofit/>
          </a:bodyPr>
          <a:lstStyle/>
          <a:p>
            <a:r>
              <a:rPr lang="en-US" sz="3600" dirty="0"/>
              <a:t>Stormwater Fund Revenues – Year to Date</a:t>
            </a:r>
          </a:p>
        </p:txBody>
      </p:sp>
      <p:graphicFrame>
        <p:nvGraphicFramePr>
          <p:cNvPr id="4" name="Table 3">
            <a:extLst>
              <a:ext uri="{FF2B5EF4-FFF2-40B4-BE49-F238E27FC236}">
                <a16:creationId xmlns:a16="http://schemas.microsoft.com/office/drawing/2014/main" id="{87669EA4-B648-DF7A-7019-91303E64FBCF}"/>
              </a:ext>
            </a:extLst>
          </p:cNvPr>
          <p:cNvGraphicFramePr>
            <a:graphicFrameLocks noGrp="1"/>
          </p:cNvGraphicFramePr>
          <p:nvPr>
            <p:extLst>
              <p:ext uri="{D42A27DB-BD31-4B8C-83A1-F6EECF244321}">
                <p14:modId xmlns:p14="http://schemas.microsoft.com/office/powerpoint/2010/main" val="1906179166"/>
              </p:ext>
            </p:extLst>
          </p:nvPr>
        </p:nvGraphicFramePr>
        <p:xfrm>
          <a:off x="1066800" y="2264768"/>
          <a:ext cx="10058400" cy="2328464"/>
        </p:xfrm>
        <a:graphic>
          <a:graphicData uri="http://schemas.openxmlformats.org/drawingml/2006/table">
            <a:tbl>
              <a:tblPr/>
              <a:tblGrid>
                <a:gridCol w="3108960">
                  <a:extLst>
                    <a:ext uri="{9D8B030D-6E8A-4147-A177-3AD203B41FA5}">
                      <a16:colId xmlns:a16="http://schemas.microsoft.com/office/drawing/2014/main" val="1410962127"/>
                    </a:ext>
                  </a:extLst>
                </a:gridCol>
                <a:gridCol w="1371600">
                  <a:extLst>
                    <a:ext uri="{9D8B030D-6E8A-4147-A177-3AD203B41FA5}">
                      <a16:colId xmlns:a16="http://schemas.microsoft.com/office/drawing/2014/main" val="1440508353"/>
                    </a:ext>
                  </a:extLst>
                </a:gridCol>
                <a:gridCol w="1371600">
                  <a:extLst>
                    <a:ext uri="{9D8B030D-6E8A-4147-A177-3AD203B41FA5}">
                      <a16:colId xmlns:a16="http://schemas.microsoft.com/office/drawing/2014/main" val="581882023"/>
                    </a:ext>
                  </a:extLst>
                </a:gridCol>
                <a:gridCol w="1371600">
                  <a:extLst>
                    <a:ext uri="{9D8B030D-6E8A-4147-A177-3AD203B41FA5}">
                      <a16:colId xmlns:a16="http://schemas.microsoft.com/office/drawing/2014/main" val="517490823"/>
                    </a:ext>
                  </a:extLst>
                </a:gridCol>
                <a:gridCol w="1188720">
                  <a:extLst>
                    <a:ext uri="{9D8B030D-6E8A-4147-A177-3AD203B41FA5}">
                      <a16:colId xmlns:a16="http://schemas.microsoft.com/office/drawing/2014/main" val="1104940603"/>
                    </a:ext>
                  </a:extLst>
                </a:gridCol>
                <a:gridCol w="1645920">
                  <a:extLst>
                    <a:ext uri="{9D8B030D-6E8A-4147-A177-3AD203B41FA5}">
                      <a16:colId xmlns:a16="http://schemas.microsoft.com/office/drawing/2014/main" val="3367698846"/>
                    </a:ext>
                  </a:extLst>
                </a:gridCol>
              </a:tblGrid>
              <a:tr h="557882">
                <a:tc>
                  <a:txBody>
                    <a:bodyPr/>
                    <a:lstStyle/>
                    <a:p>
                      <a:pPr algn="ctr" fontAlgn="ctr"/>
                      <a:r>
                        <a:rPr lang="en-US" sz="1600" b="1" i="0" u="none" strike="noStrike" dirty="0">
                          <a:solidFill>
                            <a:srgbClr val="FFFFFF"/>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FY24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a:solidFill>
                            <a:srgbClr val="FFFFFF"/>
                          </a:solidFill>
                          <a:effectLst/>
                          <a:latin typeface="Calibri" panose="020F0502020204030204" pitchFamily="34" charset="0"/>
                        </a:rPr>
                        <a:t>% of 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1747718146"/>
                  </a:ext>
                </a:extLst>
              </a:tr>
              <a:tr h="443046">
                <a:tc>
                  <a:txBody>
                    <a:bodyPr/>
                    <a:lstStyle/>
                    <a:p>
                      <a:pPr algn="l" fontAlgn="ctr"/>
                      <a:r>
                        <a:rPr lang="en-US" sz="1600" b="1" i="0" u="none" strike="noStrike">
                          <a:effectLst/>
                          <a:latin typeface="Calibri" panose="020F0502020204030204" pitchFamily="34" charset="0"/>
                        </a:rPr>
                        <a:t>Federal Grants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210,000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210,000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900891"/>
                  </a:ext>
                </a:extLst>
              </a:tr>
              <a:tr h="443046">
                <a:tc>
                  <a:txBody>
                    <a:bodyPr/>
                    <a:lstStyle/>
                    <a:p>
                      <a:pPr algn="l" fontAlgn="ctr"/>
                      <a:r>
                        <a:rPr lang="en-US" sz="1600" b="1" i="0" u="none" strike="noStrike">
                          <a:effectLst/>
                          <a:latin typeface="Calibri" panose="020F0502020204030204" pitchFamily="34" charset="0"/>
                        </a:rPr>
                        <a:t>Charges For Services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720,747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758,109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1,501,500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50.5%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1,520,839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22724"/>
                  </a:ext>
                </a:extLst>
              </a:tr>
              <a:tr h="443046">
                <a:tc>
                  <a:txBody>
                    <a:bodyPr/>
                    <a:lstStyle/>
                    <a:p>
                      <a:pPr algn="l" fontAlgn="ctr"/>
                      <a:r>
                        <a:rPr lang="en-US" sz="1600" b="1" i="0" u="none" strike="noStrike" dirty="0">
                          <a:effectLst/>
                          <a:latin typeface="Calibri" panose="020F0502020204030204" pitchFamily="34" charset="0"/>
                        </a:rPr>
                        <a:t>Interest Earnings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6,643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11,389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10,000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113.9%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20,389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2448901"/>
                  </a:ext>
                </a:extLst>
              </a:tr>
              <a:tr h="441444">
                <a:tc>
                  <a:txBody>
                    <a:bodyPr/>
                    <a:lstStyle/>
                    <a:p>
                      <a:pPr algn="ctr" fontAlgn="ctr"/>
                      <a:r>
                        <a:rPr lang="en-US" sz="1600" b="1" i="0" u="none" strike="noStrike" dirty="0">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727,390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769,498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1,721,500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44.7%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1" u="none" strike="noStrike" dirty="0">
                          <a:effectLst/>
                          <a:latin typeface="Calibri" panose="020F0502020204030204" pitchFamily="34" charset="0"/>
                        </a:rPr>
                        <a:t> $      1,751,229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79588826"/>
                  </a:ext>
                </a:extLst>
              </a:tr>
            </a:tbl>
          </a:graphicData>
        </a:graphic>
      </p:graphicFrame>
    </p:spTree>
    <p:extLst>
      <p:ext uri="{BB962C8B-B14F-4D97-AF65-F5344CB8AC3E}">
        <p14:creationId xmlns:p14="http://schemas.microsoft.com/office/powerpoint/2010/main" val="229181859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8647B-0B4C-4E5C-A52C-393CFC908A98}"/>
              </a:ext>
            </a:extLst>
          </p:cNvPr>
          <p:cNvSpPr>
            <a:spLocks noGrp="1"/>
          </p:cNvSpPr>
          <p:nvPr>
            <p:ph type="title"/>
          </p:nvPr>
        </p:nvSpPr>
        <p:spPr/>
        <p:txBody>
          <a:bodyPr>
            <a:noAutofit/>
          </a:bodyPr>
          <a:lstStyle/>
          <a:p>
            <a:r>
              <a:rPr lang="en-US" sz="3600" dirty="0"/>
              <a:t>Stormwater Fund Uses – Year to Date</a:t>
            </a:r>
          </a:p>
        </p:txBody>
      </p:sp>
      <p:graphicFrame>
        <p:nvGraphicFramePr>
          <p:cNvPr id="4" name="Table 3">
            <a:extLst>
              <a:ext uri="{FF2B5EF4-FFF2-40B4-BE49-F238E27FC236}">
                <a16:creationId xmlns:a16="http://schemas.microsoft.com/office/drawing/2014/main" id="{E7B83C85-F758-13F7-51C0-49E0B2A1B988}"/>
              </a:ext>
            </a:extLst>
          </p:cNvPr>
          <p:cNvGraphicFramePr>
            <a:graphicFrameLocks noGrp="1"/>
          </p:cNvGraphicFramePr>
          <p:nvPr>
            <p:extLst>
              <p:ext uri="{D42A27DB-BD31-4B8C-83A1-F6EECF244321}">
                <p14:modId xmlns:p14="http://schemas.microsoft.com/office/powerpoint/2010/main" val="2235665577"/>
              </p:ext>
            </p:extLst>
          </p:nvPr>
        </p:nvGraphicFramePr>
        <p:xfrm>
          <a:off x="1066801" y="2262448"/>
          <a:ext cx="10058400" cy="2333104"/>
        </p:xfrm>
        <a:graphic>
          <a:graphicData uri="http://schemas.openxmlformats.org/drawingml/2006/table">
            <a:tbl>
              <a:tblPr/>
              <a:tblGrid>
                <a:gridCol w="3108960">
                  <a:extLst>
                    <a:ext uri="{9D8B030D-6E8A-4147-A177-3AD203B41FA5}">
                      <a16:colId xmlns:a16="http://schemas.microsoft.com/office/drawing/2014/main" val="3862640885"/>
                    </a:ext>
                  </a:extLst>
                </a:gridCol>
                <a:gridCol w="1371600">
                  <a:extLst>
                    <a:ext uri="{9D8B030D-6E8A-4147-A177-3AD203B41FA5}">
                      <a16:colId xmlns:a16="http://schemas.microsoft.com/office/drawing/2014/main" val="1932764236"/>
                    </a:ext>
                  </a:extLst>
                </a:gridCol>
                <a:gridCol w="1371600">
                  <a:extLst>
                    <a:ext uri="{9D8B030D-6E8A-4147-A177-3AD203B41FA5}">
                      <a16:colId xmlns:a16="http://schemas.microsoft.com/office/drawing/2014/main" val="3033963026"/>
                    </a:ext>
                  </a:extLst>
                </a:gridCol>
                <a:gridCol w="1371600">
                  <a:extLst>
                    <a:ext uri="{9D8B030D-6E8A-4147-A177-3AD203B41FA5}">
                      <a16:colId xmlns:a16="http://schemas.microsoft.com/office/drawing/2014/main" val="1847787829"/>
                    </a:ext>
                  </a:extLst>
                </a:gridCol>
                <a:gridCol w="1188720">
                  <a:extLst>
                    <a:ext uri="{9D8B030D-6E8A-4147-A177-3AD203B41FA5}">
                      <a16:colId xmlns:a16="http://schemas.microsoft.com/office/drawing/2014/main" val="1793360876"/>
                    </a:ext>
                  </a:extLst>
                </a:gridCol>
                <a:gridCol w="1645920">
                  <a:extLst>
                    <a:ext uri="{9D8B030D-6E8A-4147-A177-3AD203B41FA5}">
                      <a16:colId xmlns:a16="http://schemas.microsoft.com/office/drawing/2014/main" val="3045377286"/>
                    </a:ext>
                  </a:extLst>
                </a:gridCol>
              </a:tblGrid>
              <a:tr h="540880">
                <a:tc>
                  <a:txBody>
                    <a:bodyPr/>
                    <a:lstStyle/>
                    <a:p>
                      <a:pPr algn="ctr" fontAlgn="ctr"/>
                      <a:r>
                        <a:rPr lang="en-US" sz="1600" b="1" i="0" u="none" strike="noStrike" dirty="0">
                          <a:solidFill>
                            <a:srgbClr val="FFFFFF"/>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FY24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a:solidFill>
                            <a:srgbClr val="FFFFFF"/>
                          </a:solidFill>
                          <a:effectLst/>
                          <a:latin typeface="Calibri" panose="020F0502020204030204" pitchFamily="34" charset="0"/>
                        </a:rPr>
                        <a:t>% of 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extLst>
                  <a:ext uri="{0D108BD9-81ED-4DB2-BD59-A6C34878D82A}">
                    <a16:rowId xmlns:a16="http://schemas.microsoft.com/office/drawing/2014/main" val="2825450197"/>
                  </a:ext>
                </a:extLst>
              </a:tr>
              <a:tr h="448056">
                <a:tc>
                  <a:txBody>
                    <a:bodyPr/>
                    <a:lstStyle/>
                    <a:p>
                      <a:pPr algn="l" fontAlgn="ctr"/>
                      <a:r>
                        <a:rPr lang="en-US" sz="1600" b="1" i="0" u="none" strike="noStrike">
                          <a:effectLst/>
                          <a:latin typeface="Calibri" panose="020F0502020204030204" pitchFamily="34" charset="0"/>
                        </a:rPr>
                        <a:t>Personnel</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389,365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432,734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947,302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45.7%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951,557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415758"/>
                  </a:ext>
                </a:extLst>
              </a:tr>
              <a:tr h="448056">
                <a:tc>
                  <a:txBody>
                    <a:bodyPr/>
                    <a:lstStyle/>
                    <a:p>
                      <a:pPr algn="l" fontAlgn="ctr"/>
                      <a:r>
                        <a:rPr lang="en-US" sz="1600" b="1" i="0" u="none" strike="noStrike" dirty="0">
                          <a:effectLst/>
                          <a:latin typeface="Calibri" panose="020F0502020204030204" pitchFamily="34" charset="0"/>
                        </a:rPr>
                        <a:t>O&amp;M</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163,924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130,594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369,159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35.4%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369,159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983906"/>
                  </a:ext>
                </a:extLst>
              </a:tr>
              <a:tr h="448056">
                <a:tc>
                  <a:txBody>
                    <a:bodyPr/>
                    <a:lstStyle/>
                    <a:p>
                      <a:pPr algn="l" fontAlgn="ctr"/>
                      <a:r>
                        <a:rPr lang="en-US" sz="1600" b="1" i="0" u="none" strike="noStrike" dirty="0">
                          <a:effectLst/>
                          <a:latin typeface="Calibri" panose="020F0502020204030204" pitchFamily="34" charset="0"/>
                        </a:rPr>
                        <a:t>Capital Outlay</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22,820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50,700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506,000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10.0%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506,000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4743730"/>
                  </a:ext>
                </a:extLst>
              </a:tr>
              <a:tr h="448056">
                <a:tc>
                  <a:txBody>
                    <a:bodyPr/>
                    <a:lstStyle/>
                    <a:p>
                      <a:pPr algn="ctr" fontAlgn="ctr"/>
                      <a:r>
                        <a:rPr lang="en-US" sz="1600" b="1" i="0" u="none" strike="noStrike">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576,109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614,028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1,822,461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33.7%</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dirty="0">
                          <a:effectLst/>
                          <a:latin typeface="Calibri" panose="020F0502020204030204" pitchFamily="34" charset="0"/>
                        </a:rPr>
                        <a:t> $      1,826,716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86671937"/>
                  </a:ext>
                </a:extLst>
              </a:tr>
            </a:tbl>
          </a:graphicData>
        </a:graphic>
      </p:graphicFrame>
    </p:spTree>
    <p:extLst>
      <p:ext uri="{BB962C8B-B14F-4D97-AF65-F5344CB8AC3E}">
        <p14:creationId xmlns:p14="http://schemas.microsoft.com/office/powerpoint/2010/main" val="22635523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3BC34BE4-94AB-4D16-763B-CE9A83B55407}"/>
              </a:ext>
            </a:extLst>
          </p:cNvPr>
          <p:cNvSpPr>
            <a:spLocks noGrp="1"/>
          </p:cNvSpPr>
          <p:nvPr>
            <p:ph type="title"/>
          </p:nvPr>
        </p:nvSpPr>
        <p:spPr/>
        <p:txBody>
          <a:bodyPr>
            <a:noAutofit/>
          </a:bodyPr>
          <a:lstStyle/>
          <a:p>
            <a:r>
              <a:rPr lang="en-US" sz="3600" dirty="0"/>
              <a:t>Overview/Reminders</a:t>
            </a:r>
          </a:p>
        </p:txBody>
      </p:sp>
      <p:sp>
        <p:nvSpPr>
          <p:cNvPr id="4" name="Content Placeholder 3">
            <a:extLst>
              <a:ext uri="{FF2B5EF4-FFF2-40B4-BE49-F238E27FC236}">
                <a16:creationId xmlns:a16="http://schemas.microsoft.com/office/drawing/2014/main" id="{56F37202-54A3-0557-2CFE-C81079348471}"/>
              </a:ext>
            </a:extLst>
          </p:cNvPr>
          <p:cNvSpPr>
            <a:spLocks noGrp="1"/>
          </p:cNvSpPr>
          <p:nvPr>
            <p:ph sz="quarter" idx="14"/>
          </p:nvPr>
        </p:nvSpPr>
        <p:spPr>
          <a:xfrm>
            <a:off x="228600" y="1600200"/>
            <a:ext cx="11201400" cy="4343400"/>
          </a:xfrm>
        </p:spPr>
        <p:txBody>
          <a:bodyPr/>
          <a:lstStyle/>
          <a:p>
            <a:r>
              <a:rPr lang="en-US" dirty="0"/>
              <a:t> All amounts are preliminary, unaudited and subject to change </a:t>
            </a:r>
          </a:p>
          <a:p>
            <a:r>
              <a:rPr lang="en-US" dirty="0"/>
              <a:t>Year-end estimates may not include adjusting audit entries required at year-end</a:t>
            </a:r>
          </a:p>
          <a:p>
            <a:r>
              <a:rPr lang="en-US" dirty="0"/>
              <a:t>Year-end estimates should not be relied upon as precise predictors of year-end balances; they are fluid, informational, and based on currently available data</a:t>
            </a:r>
          </a:p>
          <a:p>
            <a:r>
              <a:rPr lang="en-US" dirty="0"/>
              <a:t>The Town’s financial performance throughout the fiscal year is best indicated by comparing actuals to the adopted budget</a:t>
            </a:r>
          </a:p>
          <a:p>
            <a:r>
              <a:rPr lang="en-US" dirty="0"/>
              <a:t>Overall, revenues and expenditures are performing well compared to budget</a:t>
            </a:r>
          </a:p>
          <a:p>
            <a:endParaRPr lang="en-US" dirty="0"/>
          </a:p>
        </p:txBody>
      </p:sp>
    </p:spTree>
    <p:extLst>
      <p:ext uri="{BB962C8B-B14F-4D97-AF65-F5344CB8AC3E}">
        <p14:creationId xmlns:p14="http://schemas.microsoft.com/office/powerpoint/2010/main" val="29688369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noAutofit/>
          </a:bodyPr>
          <a:lstStyle/>
          <a:p>
            <a:r>
              <a:rPr lang="en-US" sz="3600" dirty="0"/>
              <a:t>Highlights</a:t>
            </a:r>
          </a:p>
        </p:txBody>
      </p:sp>
      <p:sp>
        <p:nvSpPr>
          <p:cNvPr id="2" name="Content Placeholder 3">
            <a:extLst>
              <a:ext uri="{FF2B5EF4-FFF2-40B4-BE49-F238E27FC236}">
                <a16:creationId xmlns:a16="http://schemas.microsoft.com/office/drawing/2014/main" id="{AF3EB005-9A0F-B7E4-EAE1-F24029B89D80}"/>
              </a:ext>
            </a:extLst>
          </p:cNvPr>
          <p:cNvSpPr txBox="1">
            <a:spLocks/>
          </p:cNvSpPr>
          <p:nvPr/>
        </p:nvSpPr>
        <p:spPr>
          <a:xfrm>
            <a:off x="266700" y="1676400"/>
            <a:ext cx="11658599" cy="4876800"/>
          </a:xfrm>
          <a:prstGeom prst="rect">
            <a:avLst/>
          </a:prstGeom>
        </p:spPr>
        <p:txBody>
          <a:bodyPr vert="horz" lIns="91440" tIns="45720" rIns="91440" bIns="45720" rtlCol="0">
            <a:normAutofit/>
          </a:bodyPr>
          <a:lstStyle>
            <a:lvl1pPr marL="287338" indent="-287338" algn="l" defTabSz="685800" rtl="0" eaLnBrk="1" latinLnBrk="0" hangingPunct="1">
              <a:lnSpc>
                <a:spcPct val="90000"/>
              </a:lnSpc>
              <a:spcBef>
                <a:spcPts val="750"/>
              </a:spcBef>
              <a:buFontTx/>
              <a:buBlip>
                <a:blip r:embed="rId3"/>
              </a:buBlip>
              <a:defRPr sz="2400" kern="1200">
                <a:solidFill>
                  <a:schemeClr val="tx1"/>
                </a:solidFill>
                <a:latin typeface="+mn-lt"/>
                <a:ea typeface="+mn-ea"/>
                <a:cs typeface="+mn-cs"/>
              </a:defRPr>
            </a:lvl1pPr>
            <a:lvl2pPr marL="514350" indent="-227013" algn="l" defTabSz="685800" rtl="0" eaLnBrk="1" latinLnBrk="0" hangingPunct="1">
              <a:lnSpc>
                <a:spcPct val="90000"/>
              </a:lnSpc>
              <a:spcBef>
                <a:spcPts val="375"/>
              </a:spcBef>
              <a:buFontTx/>
              <a:buBlip>
                <a:blip r:embed="rId4"/>
              </a:buBlip>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Tx/>
              <a:buBlip>
                <a:blip r:embed="rId3"/>
              </a:buBlip>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Tx/>
              <a:buBlip>
                <a:blip r:embed="rId3"/>
              </a:buBlip>
              <a:defRPr sz="1350" kern="1200" baseline="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fontAlgn="auto">
              <a:spcAft>
                <a:spcPts val="0"/>
              </a:spcAft>
            </a:pPr>
            <a:r>
              <a:rPr lang="en-US" dirty="0"/>
              <a:t>Revenues and expenditures generally performing well compared to budget</a:t>
            </a:r>
          </a:p>
          <a:p>
            <a:pPr fontAlgn="auto">
              <a:spcAft>
                <a:spcPts val="0"/>
              </a:spcAft>
            </a:pPr>
            <a:r>
              <a:rPr lang="en-US" dirty="0"/>
              <a:t>Strong growth in state shared revenue from last year (trending with budget)</a:t>
            </a:r>
          </a:p>
          <a:p>
            <a:pPr fontAlgn="auto">
              <a:spcAft>
                <a:spcPts val="0"/>
              </a:spcAft>
            </a:pPr>
            <a:r>
              <a:rPr lang="en-US" dirty="0"/>
              <a:t>Local sales tax roughly flat to last fiscal year (budgeted 3% decline)</a:t>
            </a:r>
          </a:p>
          <a:p>
            <a:pPr lvl="1" fontAlgn="auto">
              <a:spcAft>
                <a:spcPts val="0"/>
              </a:spcAft>
            </a:pPr>
            <a:r>
              <a:rPr lang="en-US" sz="2000" dirty="0"/>
              <a:t>Restaurant &amp; bar 4.1% growth</a:t>
            </a:r>
          </a:p>
          <a:p>
            <a:pPr lvl="1" fontAlgn="auto">
              <a:spcAft>
                <a:spcPts val="0"/>
              </a:spcAft>
            </a:pPr>
            <a:r>
              <a:rPr lang="en-US" sz="2000" dirty="0"/>
              <a:t>Utilities 9.6% growth</a:t>
            </a:r>
          </a:p>
          <a:p>
            <a:pPr lvl="1" fontAlgn="auto">
              <a:spcAft>
                <a:spcPts val="0"/>
              </a:spcAft>
            </a:pPr>
            <a:r>
              <a:rPr lang="en-US" sz="2000" dirty="0"/>
              <a:t>Bed tax 6.6% growth</a:t>
            </a:r>
          </a:p>
          <a:p>
            <a:pPr lvl="1" fontAlgn="auto">
              <a:spcAft>
                <a:spcPts val="0"/>
              </a:spcAft>
            </a:pPr>
            <a:r>
              <a:rPr lang="en-US" sz="2000" dirty="0"/>
              <a:t>Retail .3% decline</a:t>
            </a:r>
          </a:p>
          <a:p>
            <a:pPr lvl="1" fontAlgn="auto">
              <a:spcAft>
                <a:spcPts val="0"/>
              </a:spcAft>
            </a:pPr>
            <a:r>
              <a:rPr lang="en-US" sz="2000" dirty="0"/>
              <a:t>Construction 3.6% decline (budgeted 16.6% decline)</a:t>
            </a:r>
          </a:p>
          <a:p>
            <a:pPr fontAlgn="auto">
              <a:spcAft>
                <a:spcPts val="0"/>
              </a:spcAft>
            </a:pPr>
            <a:endParaRPr lang="en-US" dirty="0"/>
          </a:p>
        </p:txBody>
      </p:sp>
    </p:spTree>
    <p:extLst>
      <p:ext uri="{BB962C8B-B14F-4D97-AF65-F5344CB8AC3E}">
        <p14:creationId xmlns:p14="http://schemas.microsoft.com/office/powerpoint/2010/main" val="36787642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2B08160B-44B6-4E94-938A-9242280F66F5}"/>
              </a:ext>
            </a:extLst>
          </p:cNvPr>
          <p:cNvSpPr>
            <a:spLocks noGrp="1"/>
          </p:cNvSpPr>
          <p:nvPr>
            <p:ph type="body" sz="quarter" idx="13"/>
          </p:nvPr>
        </p:nvSpPr>
        <p:spPr>
          <a:xfrm>
            <a:off x="7848600" y="2133600"/>
            <a:ext cx="4077854" cy="4419600"/>
          </a:xfrm>
        </p:spPr>
        <p:txBody>
          <a:bodyPr>
            <a:normAutofit/>
          </a:bodyPr>
          <a:lstStyle/>
          <a:p>
            <a:r>
              <a:rPr lang="en-US" sz="2000" dirty="0"/>
              <a:t>Budgeted Use of Fund Balance: ($5.3M)</a:t>
            </a:r>
          </a:p>
          <a:p>
            <a:endParaRPr lang="en-US" sz="1500" dirty="0"/>
          </a:p>
          <a:p>
            <a:r>
              <a:rPr lang="en-US" sz="2000" dirty="0"/>
              <a:t>Estimated Use of Fund Balance: ($3.4M)</a:t>
            </a:r>
          </a:p>
          <a:p>
            <a:endParaRPr lang="en-US" sz="1400" dirty="0"/>
          </a:p>
          <a:p>
            <a:r>
              <a:rPr lang="en-US" sz="2000" dirty="0"/>
              <a:t>Estimated Ending Fund </a:t>
            </a:r>
            <a:br>
              <a:rPr lang="en-US" sz="2000" dirty="0"/>
            </a:br>
            <a:r>
              <a:rPr lang="en-US" sz="2000" dirty="0"/>
              <a:t>Balance: $20.4M</a:t>
            </a:r>
          </a:p>
          <a:p>
            <a:endParaRPr lang="en-US" sz="1400" dirty="0">
              <a:solidFill>
                <a:srgbClr val="FF0000"/>
              </a:solidFill>
              <a:highlight>
                <a:srgbClr val="FFFF00"/>
              </a:highlight>
            </a:endParaRPr>
          </a:p>
          <a:p>
            <a:r>
              <a:rPr lang="en-US" sz="2000" dirty="0"/>
              <a:t>40.3% of budgeted expenditures</a:t>
            </a:r>
          </a:p>
          <a:p>
            <a:endParaRPr lang="en-US" sz="1400" i="1" dirty="0">
              <a:solidFill>
                <a:srgbClr val="FF0000"/>
              </a:solidFill>
              <a:highlight>
                <a:srgbClr val="FFFF00"/>
              </a:highlight>
            </a:endParaRPr>
          </a:p>
          <a:p>
            <a:r>
              <a:rPr lang="en-US" sz="2000" i="1" dirty="0"/>
              <a:t>Exceeds Council 30% Policy by $5.2M</a:t>
            </a:r>
          </a:p>
          <a:p>
            <a:endParaRPr lang="en-US" sz="2000" dirty="0"/>
          </a:p>
        </p:txBody>
      </p:sp>
      <p:sp>
        <p:nvSpPr>
          <p:cNvPr id="4" name="Title 3">
            <a:extLst>
              <a:ext uri="{FF2B5EF4-FFF2-40B4-BE49-F238E27FC236}">
                <a16:creationId xmlns:a16="http://schemas.microsoft.com/office/drawing/2014/main" id="{ECC1AC27-CB7F-4897-88E7-89ED779D7E6D}"/>
              </a:ext>
            </a:extLst>
          </p:cNvPr>
          <p:cNvSpPr>
            <a:spLocks noGrp="1"/>
          </p:cNvSpPr>
          <p:nvPr>
            <p:ph type="title"/>
          </p:nvPr>
        </p:nvSpPr>
        <p:spPr/>
        <p:txBody>
          <a:bodyPr>
            <a:noAutofit/>
          </a:bodyPr>
          <a:lstStyle/>
          <a:p>
            <a:r>
              <a:rPr lang="en-US" sz="3600" dirty="0"/>
              <a:t>General Fund</a:t>
            </a:r>
          </a:p>
        </p:txBody>
      </p:sp>
      <p:pic>
        <p:nvPicPr>
          <p:cNvPr id="2" name="Graphic 1">
            <a:extLst>
              <a:ext uri="{FF2B5EF4-FFF2-40B4-BE49-F238E27FC236}">
                <a16:creationId xmlns:a16="http://schemas.microsoft.com/office/drawing/2014/main" id="{1B0B9063-31B2-3C94-E555-0DFBB55D36A7}"/>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408193" y="1609725"/>
            <a:ext cx="7496175" cy="4943475"/>
          </a:xfrm>
          <a:prstGeom prst="rect">
            <a:avLst/>
          </a:prstGeom>
        </p:spPr>
      </p:pic>
    </p:spTree>
    <p:extLst>
      <p:ext uri="{BB962C8B-B14F-4D97-AF65-F5344CB8AC3E}">
        <p14:creationId xmlns:p14="http://schemas.microsoft.com/office/powerpoint/2010/main" val="12252245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F4F322DE-9857-4E87-AFC0-29F0C8B69AFA}"/>
              </a:ext>
            </a:extLst>
          </p:cNvPr>
          <p:cNvSpPr>
            <a:spLocks noGrp="1"/>
          </p:cNvSpPr>
          <p:nvPr>
            <p:ph type="title"/>
          </p:nvPr>
        </p:nvSpPr>
        <p:spPr/>
        <p:txBody>
          <a:bodyPr>
            <a:noAutofit/>
          </a:bodyPr>
          <a:lstStyle/>
          <a:p>
            <a:r>
              <a:rPr lang="en-US" sz="3600" dirty="0"/>
              <a:t>General Fund Revenues – Year to Date</a:t>
            </a:r>
          </a:p>
        </p:txBody>
      </p:sp>
      <p:graphicFrame>
        <p:nvGraphicFramePr>
          <p:cNvPr id="4" name="Table 3">
            <a:extLst>
              <a:ext uri="{FF2B5EF4-FFF2-40B4-BE49-F238E27FC236}">
                <a16:creationId xmlns:a16="http://schemas.microsoft.com/office/drawing/2014/main" id="{87669EA4-B648-DF7A-7019-91303E64FBCF}"/>
              </a:ext>
            </a:extLst>
          </p:cNvPr>
          <p:cNvGraphicFramePr>
            <a:graphicFrameLocks noGrp="1"/>
          </p:cNvGraphicFramePr>
          <p:nvPr>
            <p:extLst>
              <p:ext uri="{D42A27DB-BD31-4B8C-83A1-F6EECF244321}">
                <p14:modId xmlns:p14="http://schemas.microsoft.com/office/powerpoint/2010/main" val="4237220267"/>
              </p:ext>
            </p:extLst>
          </p:nvPr>
        </p:nvGraphicFramePr>
        <p:xfrm>
          <a:off x="838201" y="1904997"/>
          <a:ext cx="10515599" cy="4114803"/>
        </p:xfrm>
        <a:graphic>
          <a:graphicData uri="http://schemas.openxmlformats.org/drawingml/2006/table">
            <a:tbl>
              <a:tblPr/>
              <a:tblGrid>
                <a:gridCol w="3250276">
                  <a:extLst>
                    <a:ext uri="{9D8B030D-6E8A-4147-A177-3AD203B41FA5}">
                      <a16:colId xmlns:a16="http://schemas.microsoft.com/office/drawing/2014/main" val="1410962127"/>
                    </a:ext>
                  </a:extLst>
                </a:gridCol>
                <a:gridCol w="1433945">
                  <a:extLst>
                    <a:ext uri="{9D8B030D-6E8A-4147-A177-3AD203B41FA5}">
                      <a16:colId xmlns:a16="http://schemas.microsoft.com/office/drawing/2014/main" val="1440508353"/>
                    </a:ext>
                  </a:extLst>
                </a:gridCol>
                <a:gridCol w="1433945">
                  <a:extLst>
                    <a:ext uri="{9D8B030D-6E8A-4147-A177-3AD203B41FA5}">
                      <a16:colId xmlns:a16="http://schemas.microsoft.com/office/drawing/2014/main" val="581882023"/>
                    </a:ext>
                  </a:extLst>
                </a:gridCol>
                <a:gridCol w="1433945">
                  <a:extLst>
                    <a:ext uri="{9D8B030D-6E8A-4147-A177-3AD203B41FA5}">
                      <a16:colId xmlns:a16="http://schemas.microsoft.com/office/drawing/2014/main" val="517490823"/>
                    </a:ext>
                  </a:extLst>
                </a:gridCol>
                <a:gridCol w="1242753">
                  <a:extLst>
                    <a:ext uri="{9D8B030D-6E8A-4147-A177-3AD203B41FA5}">
                      <a16:colId xmlns:a16="http://schemas.microsoft.com/office/drawing/2014/main" val="1104940603"/>
                    </a:ext>
                  </a:extLst>
                </a:gridCol>
                <a:gridCol w="1720735">
                  <a:extLst>
                    <a:ext uri="{9D8B030D-6E8A-4147-A177-3AD203B41FA5}">
                      <a16:colId xmlns:a16="http://schemas.microsoft.com/office/drawing/2014/main" val="3367698846"/>
                    </a:ext>
                  </a:extLst>
                </a:gridCol>
              </a:tblGrid>
              <a:tr h="627617">
                <a:tc>
                  <a:txBody>
                    <a:bodyPr/>
                    <a:lstStyle/>
                    <a:p>
                      <a:pPr algn="ctr" fontAlgn="ctr"/>
                      <a:r>
                        <a:rPr lang="en-US" sz="1600" b="1" i="0" u="none" strike="noStrike" dirty="0">
                          <a:solidFill>
                            <a:srgbClr val="FFFFFF"/>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FY24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 of 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1747718146"/>
                  </a:ext>
                </a:extLst>
              </a:tr>
              <a:tr h="498427">
                <a:tc>
                  <a:txBody>
                    <a:bodyPr/>
                    <a:lstStyle/>
                    <a:p>
                      <a:pPr algn="l" fontAlgn="ctr"/>
                      <a:r>
                        <a:rPr lang="en-US" sz="1600" b="1" i="0" u="none" strike="noStrike" dirty="0">
                          <a:effectLst/>
                          <a:latin typeface="Calibri" panose="020F0502020204030204" pitchFamily="34" charset="0"/>
                        </a:rPr>
                        <a:t>Local Sales Taxes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$ 13,029,974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13,315,962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26,398,318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50.4%</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27,244,813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7900891"/>
                  </a:ext>
                </a:extLst>
              </a:tr>
              <a:tr h="498427">
                <a:tc>
                  <a:txBody>
                    <a:bodyPr/>
                    <a:lstStyle/>
                    <a:p>
                      <a:pPr algn="l" fontAlgn="ctr"/>
                      <a:r>
                        <a:rPr lang="en-US" sz="1600" b="1" i="0" u="none" strike="noStrike" dirty="0">
                          <a:effectLst/>
                          <a:latin typeface="Calibri" panose="020F0502020204030204" pitchFamily="34" charset="0"/>
                        </a:rPr>
                        <a:t>State Shared Revenues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9,212,785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11,237,689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22,953,222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49.0%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22,911,466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896437704"/>
                  </a:ext>
                </a:extLst>
              </a:tr>
              <a:tr h="498427">
                <a:tc>
                  <a:txBody>
                    <a:bodyPr/>
                    <a:lstStyle/>
                    <a:p>
                      <a:pPr algn="l" fontAlgn="ctr"/>
                      <a:r>
                        <a:rPr lang="en-US" sz="1600" b="1" i="0" u="none" strike="noStrike" dirty="0">
                          <a:effectLst/>
                          <a:latin typeface="Calibri" panose="020F0502020204030204" pitchFamily="34" charset="0"/>
                        </a:rPr>
                        <a:t>Charges for Services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1,388,841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1,510,151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3,204,246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47.1%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3,028,885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687816122"/>
                  </a:ext>
                </a:extLst>
              </a:tr>
              <a:tr h="498427">
                <a:tc>
                  <a:txBody>
                    <a:bodyPr/>
                    <a:lstStyle/>
                    <a:p>
                      <a:pPr algn="l" fontAlgn="ctr"/>
                      <a:r>
                        <a:rPr lang="en-US" sz="1600" b="1" i="0" u="none" strike="noStrike" dirty="0">
                          <a:effectLst/>
                          <a:latin typeface="Calibri" panose="020F0502020204030204" pitchFamily="34" charset="0"/>
                        </a:rPr>
                        <a:t>Licenses &amp; Permits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1,556,707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969,704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1,717,118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56.5%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1,828,007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077927970"/>
                  </a:ext>
                </a:extLst>
              </a:tr>
              <a:tr h="498427">
                <a:tc>
                  <a:txBody>
                    <a:bodyPr/>
                    <a:lstStyle/>
                    <a:p>
                      <a:pPr algn="l" fontAlgn="ctr"/>
                      <a:r>
                        <a:rPr lang="en-US" sz="1600" b="1" i="0" u="none" strike="noStrike" dirty="0">
                          <a:effectLst/>
                          <a:latin typeface="Calibri" panose="020F0502020204030204" pitchFamily="34" charset="0"/>
                        </a:rPr>
                        <a:t>Grant Revenue</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360,915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250,465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657,415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38.1%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728,886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58822724"/>
                  </a:ext>
                </a:extLst>
              </a:tr>
              <a:tr h="498427">
                <a:tc>
                  <a:txBody>
                    <a:bodyPr/>
                    <a:lstStyle/>
                    <a:p>
                      <a:pPr algn="l" fontAlgn="ctr"/>
                      <a:r>
                        <a:rPr lang="en-US" sz="1600" b="1" i="0" u="none" strike="noStrike" dirty="0">
                          <a:effectLst/>
                          <a:latin typeface="Calibri" panose="020F0502020204030204" pitchFamily="34" charset="0"/>
                        </a:rPr>
                        <a:t>All Other</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1,356,016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1,379,234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2,557,500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53.9%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2,885,932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62448901"/>
                  </a:ext>
                </a:extLst>
              </a:tr>
              <a:tr h="496624">
                <a:tc>
                  <a:txBody>
                    <a:bodyPr/>
                    <a:lstStyle/>
                    <a:p>
                      <a:pPr algn="ctr" fontAlgn="ctr"/>
                      <a:r>
                        <a:rPr lang="en-US" sz="1600" b="1" i="0" u="none" strike="noStrike" dirty="0">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$ 26,905,238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28,663,205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57,487,819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49.9%</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1" u="none" strike="noStrike" dirty="0">
                          <a:effectLst/>
                          <a:latin typeface="Calibri" panose="020F0502020204030204" pitchFamily="34" charset="0"/>
                        </a:rPr>
                        <a:t> $   58,627,989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1979588826"/>
                  </a:ext>
                </a:extLst>
              </a:tr>
            </a:tbl>
          </a:graphicData>
        </a:graphic>
      </p:graphicFrame>
    </p:spTree>
    <p:extLst>
      <p:ext uri="{BB962C8B-B14F-4D97-AF65-F5344CB8AC3E}">
        <p14:creationId xmlns:p14="http://schemas.microsoft.com/office/powerpoint/2010/main" val="246473992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8647B-0B4C-4E5C-A52C-393CFC908A98}"/>
              </a:ext>
            </a:extLst>
          </p:cNvPr>
          <p:cNvSpPr>
            <a:spLocks noGrp="1"/>
          </p:cNvSpPr>
          <p:nvPr>
            <p:ph type="title"/>
          </p:nvPr>
        </p:nvSpPr>
        <p:spPr/>
        <p:txBody>
          <a:bodyPr>
            <a:noAutofit/>
          </a:bodyPr>
          <a:lstStyle/>
          <a:p>
            <a:r>
              <a:rPr lang="en-US" sz="3600" dirty="0"/>
              <a:t>General Fund Uses – Year to Date</a:t>
            </a:r>
          </a:p>
        </p:txBody>
      </p:sp>
      <p:graphicFrame>
        <p:nvGraphicFramePr>
          <p:cNvPr id="4" name="Table 3">
            <a:extLst>
              <a:ext uri="{FF2B5EF4-FFF2-40B4-BE49-F238E27FC236}">
                <a16:creationId xmlns:a16="http://schemas.microsoft.com/office/drawing/2014/main" id="{E7B83C85-F758-13F7-51C0-49E0B2A1B988}"/>
              </a:ext>
            </a:extLst>
          </p:cNvPr>
          <p:cNvGraphicFramePr>
            <a:graphicFrameLocks noGrp="1"/>
          </p:cNvGraphicFramePr>
          <p:nvPr>
            <p:extLst>
              <p:ext uri="{D42A27DB-BD31-4B8C-83A1-F6EECF244321}">
                <p14:modId xmlns:p14="http://schemas.microsoft.com/office/powerpoint/2010/main" val="3315622822"/>
              </p:ext>
            </p:extLst>
          </p:nvPr>
        </p:nvGraphicFramePr>
        <p:xfrm>
          <a:off x="914399" y="1886018"/>
          <a:ext cx="10363202" cy="3600382"/>
        </p:xfrm>
        <a:graphic>
          <a:graphicData uri="http://schemas.openxmlformats.org/drawingml/2006/table">
            <a:tbl>
              <a:tblPr/>
              <a:tblGrid>
                <a:gridCol w="3203171">
                  <a:extLst>
                    <a:ext uri="{9D8B030D-6E8A-4147-A177-3AD203B41FA5}">
                      <a16:colId xmlns:a16="http://schemas.microsoft.com/office/drawing/2014/main" val="3862640885"/>
                    </a:ext>
                  </a:extLst>
                </a:gridCol>
                <a:gridCol w="1413164">
                  <a:extLst>
                    <a:ext uri="{9D8B030D-6E8A-4147-A177-3AD203B41FA5}">
                      <a16:colId xmlns:a16="http://schemas.microsoft.com/office/drawing/2014/main" val="1932764236"/>
                    </a:ext>
                  </a:extLst>
                </a:gridCol>
                <a:gridCol w="1413164">
                  <a:extLst>
                    <a:ext uri="{9D8B030D-6E8A-4147-A177-3AD203B41FA5}">
                      <a16:colId xmlns:a16="http://schemas.microsoft.com/office/drawing/2014/main" val="3033963026"/>
                    </a:ext>
                  </a:extLst>
                </a:gridCol>
                <a:gridCol w="1413164">
                  <a:extLst>
                    <a:ext uri="{9D8B030D-6E8A-4147-A177-3AD203B41FA5}">
                      <a16:colId xmlns:a16="http://schemas.microsoft.com/office/drawing/2014/main" val="1847787829"/>
                    </a:ext>
                  </a:extLst>
                </a:gridCol>
                <a:gridCol w="1224742">
                  <a:extLst>
                    <a:ext uri="{9D8B030D-6E8A-4147-A177-3AD203B41FA5}">
                      <a16:colId xmlns:a16="http://schemas.microsoft.com/office/drawing/2014/main" val="1793360876"/>
                    </a:ext>
                  </a:extLst>
                </a:gridCol>
                <a:gridCol w="1695797">
                  <a:extLst>
                    <a:ext uri="{9D8B030D-6E8A-4147-A177-3AD203B41FA5}">
                      <a16:colId xmlns:a16="http://schemas.microsoft.com/office/drawing/2014/main" val="3045377286"/>
                    </a:ext>
                  </a:extLst>
                </a:gridCol>
              </a:tblGrid>
              <a:tr h="700202">
                <a:tc>
                  <a:txBody>
                    <a:bodyPr/>
                    <a:lstStyle/>
                    <a:p>
                      <a:pPr algn="ctr" fontAlgn="ctr"/>
                      <a:r>
                        <a:rPr lang="en-US" sz="1600" b="1" i="0" u="none" strike="noStrike" dirty="0">
                          <a:solidFill>
                            <a:srgbClr val="FFFFFF"/>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FY24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 of 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extLst>
                  <a:ext uri="{0D108BD9-81ED-4DB2-BD59-A6C34878D82A}">
                    <a16:rowId xmlns:a16="http://schemas.microsoft.com/office/drawing/2014/main" val="2825450197"/>
                  </a:ext>
                </a:extLst>
              </a:tr>
              <a:tr h="580036">
                <a:tc>
                  <a:txBody>
                    <a:bodyPr/>
                    <a:lstStyle/>
                    <a:p>
                      <a:pPr algn="l" fontAlgn="ctr"/>
                      <a:r>
                        <a:rPr lang="en-US" sz="1600" b="1" i="0" u="none" strike="noStrike" dirty="0">
                          <a:effectLst/>
                          <a:latin typeface="Calibri" panose="020F0502020204030204" pitchFamily="34" charset="0"/>
                        </a:rPr>
                        <a:t>Personnel</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$ 14,323,406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15,878,686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35,698,399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44.5%</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35,007,347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53415758"/>
                  </a:ext>
                </a:extLst>
              </a:tr>
              <a:tr h="580036">
                <a:tc>
                  <a:txBody>
                    <a:bodyPr/>
                    <a:lstStyle/>
                    <a:p>
                      <a:pPr algn="l" fontAlgn="ctr"/>
                      <a:r>
                        <a:rPr lang="en-US" sz="1600" b="1" i="0" u="none" strike="noStrike" dirty="0">
                          <a:effectLst/>
                          <a:latin typeface="Calibri" panose="020F0502020204030204" pitchFamily="34" charset="0"/>
                        </a:rPr>
                        <a:t>Operations &amp; Maintenance</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6,281,231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6,468,960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13,463,760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48.0%</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13,443,775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96983906"/>
                  </a:ext>
                </a:extLst>
              </a:tr>
              <a:tr h="580036">
                <a:tc>
                  <a:txBody>
                    <a:bodyPr/>
                    <a:lstStyle/>
                    <a:p>
                      <a:pPr algn="l" fontAlgn="ctr"/>
                      <a:r>
                        <a:rPr lang="en-US" sz="1600" b="1" i="0" u="none" strike="noStrike" dirty="0">
                          <a:effectLst/>
                          <a:latin typeface="Calibri" panose="020F0502020204030204" pitchFamily="34" charset="0"/>
                        </a:rPr>
                        <a:t>Capital</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162,922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546,013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1,342,555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40.7%</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1,342,555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966809493"/>
                  </a:ext>
                </a:extLst>
              </a:tr>
              <a:tr h="580036">
                <a:tc>
                  <a:txBody>
                    <a:bodyPr/>
                    <a:lstStyle/>
                    <a:p>
                      <a:pPr algn="l" fontAlgn="ctr"/>
                      <a:r>
                        <a:rPr lang="en-US" sz="1600" b="1" i="0" u="none" strike="noStrike" dirty="0">
                          <a:effectLst/>
                          <a:latin typeface="Calibri" panose="020F0502020204030204" pitchFamily="34" charset="0"/>
                        </a:rPr>
                        <a:t>Transfers Out</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6,548,965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7,136,644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12,274,644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58.1%</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12,274,644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14743730"/>
                  </a:ext>
                </a:extLst>
              </a:tr>
              <a:tr h="580036">
                <a:tc>
                  <a:txBody>
                    <a:bodyPr/>
                    <a:lstStyle/>
                    <a:p>
                      <a:pPr algn="ctr" fontAlgn="ctr"/>
                      <a:r>
                        <a:rPr lang="en-US" sz="1600" b="1" i="0" u="none" strike="noStrike" dirty="0">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$ 27,316,524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30,030,303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62,779,358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47.8%</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dirty="0">
                          <a:effectLst/>
                          <a:latin typeface="Calibri" panose="020F0502020204030204" pitchFamily="34" charset="0"/>
                        </a:rPr>
                        <a:t> $    62,068,321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2086671937"/>
                  </a:ext>
                </a:extLst>
              </a:tr>
            </a:tbl>
          </a:graphicData>
        </a:graphic>
      </p:graphicFrame>
    </p:spTree>
    <p:extLst>
      <p:ext uri="{BB962C8B-B14F-4D97-AF65-F5344CB8AC3E}">
        <p14:creationId xmlns:p14="http://schemas.microsoft.com/office/powerpoint/2010/main" val="145640949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3">
            <a:extLst>
              <a:ext uri="{FF2B5EF4-FFF2-40B4-BE49-F238E27FC236}">
                <a16:creationId xmlns:a16="http://schemas.microsoft.com/office/drawing/2014/main" id="{2B08160B-44B6-4E94-938A-9242280F66F5}"/>
              </a:ext>
            </a:extLst>
          </p:cNvPr>
          <p:cNvSpPr>
            <a:spLocks noGrp="1"/>
          </p:cNvSpPr>
          <p:nvPr>
            <p:ph type="body" sz="quarter" idx="13"/>
          </p:nvPr>
        </p:nvSpPr>
        <p:spPr>
          <a:xfrm>
            <a:off x="8001000" y="2514599"/>
            <a:ext cx="4089400" cy="3507459"/>
          </a:xfrm>
        </p:spPr>
        <p:txBody>
          <a:bodyPr>
            <a:normAutofit/>
          </a:bodyPr>
          <a:lstStyle/>
          <a:p>
            <a:endParaRPr lang="en-US" sz="1400" dirty="0"/>
          </a:p>
          <a:p>
            <a:r>
              <a:rPr lang="en-US" sz="2000" dirty="0"/>
              <a:t>Budgeted Use of Fund Balance: ($536,183) </a:t>
            </a:r>
            <a:endParaRPr lang="en-US" sz="2000" i="1" dirty="0"/>
          </a:p>
          <a:p>
            <a:endParaRPr lang="en-US" sz="2000" dirty="0"/>
          </a:p>
          <a:p>
            <a:r>
              <a:rPr lang="en-US" sz="2000" dirty="0"/>
              <a:t>Estimated Use of Fund Balance: ($439,990)</a:t>
            </a:r>
          </a:p>
          <a:p>
            <a:endParaRPr lang="en-US" sz="1400" dirty="0"/>
          </a:p>
          <a:p>
            <a:r>
              <a:rPr lang="en-US" sz="2000" dirty="0"/>
              <a:t>Estimated Ending Fund </a:t>
            </a:r>
            <a:br>
              <a:rPr lang="en-US" sz="2000" dirty="0"/>
            </a:br>
            <a:r>
              <a:rPr lang="en-US" sz="2000" dirty="0"/>
              <a:t>Balance: $438,942</a:t>
            </a:r>
          </a:p>
        </p:txBody>
      </p:sp>
      <p:sp>
        <p:nvSpPr>
          <p:cNvPr id="4" name="Title 3">
            <a:extLst>
              <a:ext uri="{FF2B5EF4-FFF2-40B4-BE49-F238E27FC236}">
                <a16:creationId xmlns:a16="http://schemas.microsoft.com/office/drawing/2014/main" id="{ECC1AC27-CB7F-4897-88E7-89ED779D7E6D}"/>
              </a:ext>
            </a:extLst>
          </p:cNvPr>
          <p:cNvSpPr>
            <a:spLocks noGrp="1"/>
          </p:cNvSpPr>
          <p:nvPr>
            <p:ph type="title"/>
          </p:nvPr>
        </p:nvSpPr>
        <p:spPr/>
        <p:txBody>
          <a:bodyPr>
            <a:noAutofit/>
          </a:bodyPr>
          <a:lstStyle/>
          <a:p>
            <a:r>
              <a:rPr lang="en-US" sz="3600" dirty="0"/>
              <a:t>Highway Fund </a:t>
            </a:r>
          </a:p>
        </p:txBody>
      </p:sp>
      <p:pic>
        <p:nvPicPr>
          <p:cNvPr id="3" name="Graphic 2">
            <a:extLst>
              <a:ext uri="{FF2B5EF4-FFF2-40B4-BE49-F238E27FC236}">
                <a16:creationId xmlns:a16="http://schemas.microsoft.com/office/drawing/2014/main" id="{5FDBE8DB-AEA7-22B6-D734-C36A5985C2E6}"/>
              </a:ext>
            </a:extLst>
          </p:cNvPr>
          <p:cNvPicPr>
            <a:picLocks noChangeAspect="1"/>
          </p:cNvPicPr>
          <p:nvPr/>
        </p:nvPicPr>
        <p:blipFill>
          <a:blip r:embed="rId3">
            <a:extLst>
              <a:ext uri="{96DAC541-7B7A-43D3-8B79-37D633B846F1}">
                <asvg:svgBlip xmlns:asvg="http://schemas.microsoft.com/office/drawing/2016/SVG/main" r:embed="rId4"/>
              </a:ext>
            </a:extLst>
          </a:blip>
          <a:stretch>
            <a:fillRect/>
          </a:stretch>
        </p:blipFill>
        <p:spPr>
          <a:xfrm>
            <a:off x="381000" y="1600200"/>
            <a:ext cx="7486650" cy="4933950"/>
          </a:xfrm>
          <a:prstGeom prst="rect">
            <a:avLst/>
          </a:prstGeom>
        </p:spPr>
      </p:pic>
    </p:spTree>
    <p:extLst>
      <p:ext uri="{BB962C8B-B14F-4D97-AF65-F5344CB8AC3E}">
        <p14:creationId xmlns:p14="http://schemas.microsoft.com/office/powerpoint/2010/main" val="327445350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8647B-0B4C-4E5C-A52C-393CFC908A98}"/>
              </a:ext>
            </a:extLst>
          </p:cNvPr>
          <p:cNvSpPr>
            <a:spLocks noGrp="1"/>
          </p:cNvSpPr>
          <p:nvPr>
            <p:ph type="title"/>
          </p:nvPr>
        </p:nvSpPr>
        <p:spPr/>
        <p:txBody>
          <a:bodyPr>
            <a:noAutofit/>
          </a:bodyPr>
          <a:lstStyle/>
          <a:p>
            <a:r>
              <a:rPr lang="en-US" sz="3600" dirty="0"/>
              <a:t>Highway Fund Revenues - Year to Date</a:t>
            </a:r>
          </a:p>
        </p:txBody>
      </p:sp>
      <p:graphicFrame>
        <p:nvGraphicFramePr>
          <p:cNvPr id="4" name="Table 3">
            <a:extLst>
              <a:ext uri="{FF2B5EF4-FFF2-40B4-BE49-F238E27FC236}">
                <a16:creationId xmlns:a16="http://schemas.microsoft.com/office/drawing/2014/main" id="{6A6AA5B8-CD98-F4B5-ADE8-3B4AC33CBBBE}"/>
              </a:ext>
            </a:extLst>
          </p:cNvPr>
          <p:cNvGraphicFramePr>
            <a:graphicFrameLocks noGrp="1"/>
          </p:cNvGraphicFramePr>
          <p:nvPr>
            <p:extLst>
              <p:ext uri="{D42A27DB-BD31-4B8C-83A1-F6EECF244321}">
                <p14:modId xmlns:p14="http://schemas.microsoft.com/office/powerpoint/2010/main" val="1688121550"/>
              </p:ext>
            </p:extLst>
          </p:nvPr>
        </p:nvGraphicFramePr>
        <p:xfrm>
          <a:off x="1066800" y="2193761"/>
          <a:ext cx="10058400" cy="2470478"/>
        </p:xfrm>
        <a:graphic>
          <a:graphicData uri="http://schemas.openxmlformats.org/drawingml/2006/table">
            <a:tbl>
              <a:tblPr/>
              <a:tblGrid>
                <a:gridCol w="3108960">
                  <a:extLst>
                    <a:ext uri="{9D8B030D-6E8A-4147-A177-3AD203B41FA5}">
                      <a16:colId xmlns:a16="http://schemas.microsoft.com/office/drawing/2014/main" val="3034587836"/>
                    </a:ext>
                  </a:extLst>
                </a:gridCol>
                <a:gridCol w="1371600">
                  <a:extLst>
                    <a:ext uri="{9D8B030D-6E8A-4147-A177-3AD203B41FA5}">
                      <a16:colId xmlns:a16="http://schemas.microsoft.com/office/drawing/2014/main" val="2540906357"/>
                    </a:ext>
                  </a:extLst>
                </a:gridCol>
                <a:gridCol w="1371600">
                  <a:extLst>
                    <a:ext uri="{9D8B030D-6E8A-4147-A177-3AD203B41FA5}">
                      <a16:colId xmlns:a16="http://schemas.microsoft.com/office/drawing/2014/main" val="2575913633"/>
                    </a:ext>
                  </a:extLst>
                </a:gridCol>
                <a:gridCol w="1371600">
                  <a:extLst>
                    <a:ext uri="{9D8B030D-6E8A-4147-A177-3AD203B41FA5}">
                      <a16:colId xmlns:a16="http://schemas.microsoft.com/office/drawing/2014/main" val="1286880191"/>
                    </a:ext>
                  </a:extLst>
                </a:gridCol>
                <a:gridCol w="1188720">
                  <a:extLst>
                    <a:ext uri="{9D8B030D-6E8A-4147-A177-3AD203B41FA5}">
                      <a16:colId xmlns:a16="http://schemas.microsoft.com/office/drawing/2014/main" val="3615912967"/>
                    </a:ext>
                  </a:extLst>
                </a:gridCol>
                <a:gridCol w="1645920">
                  <a:extLst>
                    <a:ext uri="{9D8B030D-6E8A-4147-A177-3AD203B41FA5}">
                      <a16:colId xmlns:a16="http://schemas.microsoft.com/office/drawing/2014/main" val="430157407"/>
                    </a:ext>
                  </a:extLst>
                </a:gridCol>
              </a:tblGrid>
              <a:tr h="678254">
                <a:tc>
                  <a:txBody>
                    <a:bodyPr/>
                    <a:lstStyle/>
                    <a:p>
                      <a:pPr algn="ctr" fontAlgn="ctr"/>
                      <a:endParaRPr lang="en-US" sz="1600" b="1" i="0" u="none" strike="noStrike" dirty="0">
                        <a:solidFill>
                          <a:srgbClr val="FFFFFF"/>
                        </a:solidFill>
                        <a:effectLst/>
                        <a:latin typeface="Calibri" panose="020F0502020204030204" pitchFamily="34" charset="0"/>
                      </a:endParaRP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FY22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 of 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lnTlToBr w="12700" cmpd="sng">
                      <a:noFill/>
                      <a:prstDash val="solid"/>
                    </a:lnTlToBr>
                    <a:lnBlToTr w="12700" cmpd="sng">
                      <a:noFill/>
                      <a:prstDash val="solid"/>
                    </a:lnBlToTr>
                    <a:solidFill>
                      <a:srgbClr val="2F75B5"/>
                    </a:solidFill>
                  </a:tcPr>
                </a:tc>
                <a:extLst>
                  <a:ext uri="{0D108BD9-81ED-4DB2-BD59-A6C34878D82A}">
                    <a16:rowId xmlns:a16="http://schemas.microsoft.com/office/drawing/2014/main" val="611896822"/>
                  </a:ext>
                </a:extLst>
              </a:tr>
              <a:tr h="448056">
                <a:tc>
                  <a:txBody>
                    <a:bodyPr/>
                    <a:lstStyle/>
                    <a:p>
                      <a:pPr algn="l" fontAlgn="ctr"/>
                      <a:r>
                        <a:rPr lang="en-US" sz="1600" b="1" i="0" u="none" strike="noStrike" dirty="0">
                          <a:effectLst/>
                          <a:latin typeface="Calibri" panose="020F0502020204030204" pitchFamily="34" charset="0"/>
                        </a:rPr>
                        <a:t>State Shared Revenues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2,003,856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2,051,193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4,334,608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47.3%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      4,334,608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448869591"/>
                  </a:ext>
                </a:extLst>
              </a:tr>
              <a:tr h="448056">
                <a:tc>
                  <a:txBody>
                    <a:bodyPr/>
                    <a:lstStyle/>
                    <a:p>
                      <a:pPr algn="l" fontAlgn="ctr"/>
                      <a:r>
                        <a:rPr lang="en-US" sz="1600" b="1" i="0" u="none" strike="noStrike">
                          <a:effectLst/>
                          <a:latin typeface="Calibri" panose="020F0502020204030204" pitchFamily="34" charset="0"/>
                        </a:rPr>
                        <a:t>Licenses &amp; Permits</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14,334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10,710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25,000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42.8%</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25,000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992732094"/>
                  </a:ext>
                </a:extLst>
              </a:tr>
              <a:tr h="448056">
                <a:tc>
                  <a:txBody>
                    <a:bodyPr/>
                    <a:lstStyle/>
                    <a:p>
                      <a:pPr algn="l" fontAlgn="ctr"/>
                      <a:r>
                        <a:rPr lang="en-US" sz="1600" b="1" i="0" u="none" strike="noStrike">
                          <a:effectLst/>
                          <a:latin typeface="Calibri" panose="020F0502020204030204" pitchFamily="34" charset="0"/>
                        </a:rPr>
                        <a:t>All Other</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56,540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103,656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1,573,000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fontAlgn="ctr"/>
                      <a:r>
                        <a:rPr lang="en-US" sz="1600" b="0" i="0" u="none" strike="noStrike">
                          <a:effectLst/>
                          <a:latin typeface="Calibri" panose="020F0502020204030204" pitchFamily="34" charset="0"/>
                        </a:rPr>
                        <a:t>6.6%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fontAlgn="ctr"/>
                      <a:r>
                        <a:rPr lang="en-US" sz="1600" b="0" i="0" u="none" strike="noStrike">
                          <a:effectLst/>
                          <a:latin typeface="Calibri" panose="020F0502020204030204" pitchFamily="34" charset="0"/>
                        </a:rPr>
                        <a:t>          1,664,424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8376077"/>
                  </a:ext>
                </a:extLst>
              </a:tr>
              <a:tr h="448056">
                <a:tc>
                  <a:txBody>
                    <a:bodyPr/>
                    <a:lstStyle/>
                    <a:p>
                      <a:pPr algn="ctr" fontAlgn="ctr"/>
                      <a:r>
                        <a:rPr lang="en-US" sz="1600" b="1" i="0" u="none" strike="noStrike" dirty="0">
                          <a:effectLst/>
                          <a:latin typeface="Calibri" panose="020F0502020204030204" pitchFamily="34" charset="0"/>
                        </a:rPr>
                        <a:t>Total</a:t>
                      </a:r>
                    </a:p>
                  </a:txBody>
                  <a:tcPr marL="11430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2,074,730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2,165,558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5,932,608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36.5%</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1" u="none" strike="noStrike" dirty="0">
                          <a:effectLst/>
                          <a:latin typeface="Calibri" panose="020F0502020204030204" pitchFamily="34" charset="0"/>
                        </a:rPr>
                        <a:t> $      6,024,032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3782884729"/>
                  </a:ext>
                </a:extLst>
              </a:tr>
            </a:tbl>
          </a:graphicData>
        </a:graphic>
      </p:graphicFrame>
    </p:spTree>
    <p:extLst>
      <p:ext uri="{BB962C8B-B14F-4D97-AF65-F5344CB8AC3E}">
        <p14:creationId xmlns:p14="http://schemas.microsoft.com/office/powerpoint/2010/main" val="3525356868"/>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3A8647B-0B4C-4E5C-A52C-393CFC908A98}"/>
              </a:ext>
            </a:extLst>
          </p:cNvPr>
          <p:cNvSpPr>
            <a:spLocks noGrp="1"/>
          </p:cNvSpPr>
          <p:nvPr>
            <p:ph type="title"/>
          </p:nvPr>
        </p:nvSpPr>
        <p:spPr/>
        <p:txBody>
          <a:bodyPr>
            <a:noAutofit/>
          </a:bodyPr>
          <a:lstStyle/>
          <a:p>
            <a:r>
              <a:rPr lang="en-US" sz="3600" dirty="0"/>
              <a:t>Highway Fund Expenditures – Year to Date</a:t>
            </a:r>
          </a:p>
        </p:txBody>
      </p:sp>
      <p:graphicFrame>
        <p:nvGraphicFramePr>
          <p:cNvPr id="4" name="Table 3">
            <a:extLst>
              <a:ext uri="{FF2B5EF4-FFF2-40B4-BE49-F238E27FC236}">
                <a16:creationId xmlns:a16="http://schemas.microsoft.com/office/drawing/2014/main" id="{E0AB3C75-975A-4817-09C8-9967F83ABA0B}"/>
              </a:ext>
            </a:extLst>
          </p:cNvPr>
          <p:cNvGraphicFramePr>
            <a:graphicFrameLocks noGrp="1"/>
          </p:cNvGraphicFramePr>
          <p:nvPr>
            <p:extLst>
              <p:ext uri="{D42A27DB-BD31-4B8C-83A1-F6EECF244321}">
                <p14:modId xmlns:p14="http://schemas.microsoft.com/office/powerpoint/2010/main" val="2274619334"/>
              </p:ext>
            </p:extLst>
          </p:nvPr>
        </p:nvGraphicFramePr>
        <p:xfrm>
          <a:off x="1066800" y="2183675"/>
          <a:ext cx="10058400" cy="2490650"/>
        </p:xfrm>
        <a:graphic>
          <a:graphicData uri="http://schemas.openxmlformats.org/drawingml/2006/table">
            <a:tbl>
              <a:tblPr/>
              <a:tblGrid>
                <a:gridCol w="3108960">
                  <a:extLst>
                    <a:ext uri="{9D8B030D-6E8A-4147-A177-3AD203B41FA5}">
                      <a16:colId xmlns:a16="http://schemas.microsoft.com/office/drawing/2014/main" val="2618261581"/>
                    </a:ext>
                  </a:extLst>
                </a:gridCol>
                <a:gridCol w="1371600">
                  <a:extLst>
                    <a:ext uri="{9D8B030D-6E8A-4147-A177-3AD203B41FA5}">
                      <a16:colId xmlns:a16="http://schemas.microsoft.com/office/drawing/2014/main" val="1754684772"/>
                    </a:ext>
                  </a:extLst>
                </a:gridCol>
                <a:gridCol w="1371600">
                  <a:extLst>
                    <a:ext uri="{9D8B030D-6E8A-4147-A177-3AD203B41FA5}">
                      <a16:colId xmlns:a16="http://schemas.microsoft.com/office/drawing/2014/main" val="1000653710"/>
                    </a:ext>
                  </a:extLst>
                </a:gridCol>
                <a:gridCol w="1371600">
                  <a:extLst>
                    <a:ext uri="{9D8B030D-6E8A-4147-A177-3AD203B41FA5}">
                      <a16:colId xmlns:a16="http://schemas.microsoft.com/office/drawing/2014/main" val="1923090855"/>
                    </a:ext>
                  </a:extLst>
                </a:gridCol>
                <a:gridCol w="1188720">
                  <a:extLst>
                    <a:ext uri="{9D8B030D-6E8A-4147-A177-3AD203B41FA5}">
                      <a16:colId xmlns:a16="http://schemas.microsoft.com/office/drawing/2014/main" val="968540020"/>
                    </a:ext>
                  </a:extLst>
                </a:gridCol>
                <a:gridCol w="1645920">
                  <a:extLst>
                    <a:ext uri="{9D8B030D-6E8A-4147-A177-3AD203B41FA5}">
                      <a16:colId xmlns:a16="http://schemas.microsoft.com/office/drawing/2014/main" val="1031949298"/>
                    </a:ext>
                  </a:extLst>
                </a:gridCol>
              </a:tblGrid>
              <a:tr h="698426">
                <a:tc>
                  <a:txBody>
                    <a:bodyPr/>
                    <a:lstStyle/>
                    <a:p>
                      <a:pPr algn="ctr" fontAlgn="ctr"/>
                      <a:r>
                        <a:rPr lang="en-US" sz="1600" b="1" i="0" u="none" strike="noStrike" dirty="0">
                          <a:solidFill>
                            <a:srgbClr val="FFFFFF"/>
                          </a:solidFill>
                          <a:effectLst/>
                          <a:latin typeface="Calibri" panose="020F0502020204030204" pitchFamily="34" charset="0"/>
                        </a:rPr>
                        <a:t>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FY23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FY24 </a:t>
                      </a:r>
                    </a:p>
                    <a:p>
                      <a:pPr algn="ctr" fontAlgn="ctr"/>
                      <a:r>
                        <a:rPr lang="en-US" sz="1600" b="1" i="0" u="none" strike="noStrike" dirty="0">
                          <a:solidFill>
                            <a:srgbClr val="FFFFFF"/>
                          </a:solidFill>
                          <a:effectLst/>
                          <a:latin typeface="Calibri" panose="020F0502020204030204" pitchFamily="34" charset="0"/>
                        </a:rPr>
                        <a:t>Actuals</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a:solidFill>
                            <a:srgbClr val="FFFFFF"/>
                          </a:solidFill>
                          <a:effectLst/>
                          <a:latin typeface="Calibri" panose="020F0502020204030204" pitchFamily="34" charset="0"/>
                        </a:rPr>
                        <a:t>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 of Budget</a:t>
                      </a:r>
                    </a:p>
                  </a:txBody>
                  <a:tcPr marL="0" marR="0" marT="0" marB="0" anchor="ctr">
                    <a:lnL>
                      <a:noFill/>
                    </a:lnL>
                    <a:lnR>
                      <a:noFill/>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tc>
                  <a:txBody>
                    <a:bodyPr/>
                    <a:lstStyle/>
                    <a:p>
                      <a:pPr algn="ctr" fontAlgn="ctr"/>
                      <a:r>
                        <a:rPr lang="en-US" sz="1600" b="1" i="0" u="none" strike="noStrike" dirty="0">
                          <a:solidFill>
                            <a:srgbClr val="FFFFFF"/>
                          </a:solidFill>
                          <a:effectLst/>
                          <a:latin typeface="Calibri" panose="020F0502020204030204" pitchFamily="34" charset="0"/>
                        </a:rPr>
                        <a:t>Year-End </a:t>
                      </a:r>
                    </a:p>
                    <a:p>
                      <a:pPr algn="ctr" fontAlgn="ctr"/>
                      <a:r>
                        <a:rPr lang="en-US" sz="1600" b="1" i="0" u="none" strike="noStrike" dirty="0">
                          <a:solidFill>
                            <a:srgbClr val="FFFFFF"/>
                          </a:solidFill>
                          <a:effectLst/>
                          <a:latin typeface="Calibri" panose="020F0502020204030204" pitchFamily="34" charset="0"/>
                        </a:rPr>
                        <a:t>Estimate</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9050" cap="flat" cmpd="sng" algn="ctr">
                      <a:noFill/>
                      <a:prstDash val="solid"/>
                      <a:round/>
                      <a:headEnd type="none" w="med" len="med"/>
                      <a:tailEnd type="none" w="med" len="med"/>
                    </a:lnB>
                    <a:solidFill>
                      <a:srgbClr val="2F75B5"/>
                    </a:solidFill>
                  </a:tcPr>
                </a:tc>
                <a:extLst>
                  <a:ext uri="{0D108BD9-81ED-4DB2-BD59-A6C34878D82A}">
                    <a16:rowId xmlns:a16="http://schemas.microsoft.com/office/drawing/2014/main" val="2234708445"/>
                  </a:ext>
                </a:extLst>
              </a:tr>
              <a:tr h="448056">
                <a:tc>
                  <a:txBody>
                    <a:bodyPr/>
                    <a:lstStyle/>
                    <a:p>
                      <a:pPr algn="l" fontAlgn="ctr"/>
                      <a:r>
                        <a:rPr lang="en-US" sz="1600" b="1" i="0" u="none" strike="noStrike">
                          <a:effectLst/>
                          <a:latin typeface="Calibri" panose="020F0502020204030204" pitchFamily="34" charset="0"/>
                        </a:rPr>
                        <a:t>Personnel</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539,810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579,523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1,262,861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45.9%</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      1,257,857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905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106253794"/>
                  </a:ext>
                </a:extLst>
              </a:tr>
              <a:tr h="448056">
                <a:tc>
                  <a:txBody>
                    <a:bodyPr/>
                    <a:lstStyle/>
                    <a:p>
                      <a:pPr algn="l" fontAlgn="ctr"/>
                      <a:r>
                        <a:rPr lang="en-US" sz="1600" b="1" i="0" u="none" strike="noStrike">
                          <a:effectLst/>
                          <a:latin typeface="Calibri" panose="020F0502020204030204" pitchFamily="34" charset="0"/>
                        </a:rPr>
                        <a:t>Operations &amp; Maintenance</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292,643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414,529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1,003,930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41.3%</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1,003,930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978876574"/>
                  </a:ext>
                </a:extLst>
              </a:tr>
              <a:tr h="448056">
                <a:tc>
                  <a:txBody>
                    <a:bodyPr/>
                    <a:lstStyle/>
                    <a:p>
                      <a:pPr algn="l" fontAlgn="ctr"/>
                      <a:r>
                        <a:rPr lang="en-US" sz="1600" b="1" i="0" u="none" strike="noStrike">
                          <a:effectLst/>
                          <a:latin typeface="Calibri" panose="020F0502020204030204" pitchFamily="34" charset="0"/>
                        </a:rPr>
                        <a:t>Capital</a:t>
                      </a:r>
                    </a:p>
                  </a:txBody>
                  <a:tcPr marL="11430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1,061,921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2,628,772 </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4,202,000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ctr" fontAlgn="ctr"/>
                      <a:r>
                        <a:rPr lang="en-US" sz="1600" b="0" i="0" u="none" strike="noStrike">
                          <a:effectLst/>
                          <a:latin typeface="Calibri" panose="020F0502020204030204" pitchFamily="34" charset="0"/>
                        </a:rPr>
                        <a:t>62.6%</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algn="l" fontAlgn="ctr"/>
                      <a:r>
                        <a:rPr lang="en-US" sz="1600" b="0" i="0" u="none" strike="noStrike">
                          <a:effectLst/>
                          <a:latin typeface="Calibri" panose="020F0502020204030204" pitchFamily="34" charset="0"/>
                        </a:rPr>
                        <a:t>          4,202,000 </a:t>
                      </a:r>
                    </a:p>
                  </a:txBody>
                  <a:tcPr marL="0" marR="0" marT="0" marB="0"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723849019"/>
                  </a:ext>
                </a:extLst>
              </a:tr>
              <a:tr h="448056">
                <a:tc>
                  <a:txBody>
                    <a:bodyPr/>
                    <a:lstStyle/>
                    <a:p>
                      <a:pPr algn="ctr" fontAlgn="ctr"/>
                      <a:r>
                        <a:rPr lang="en-US" sz="1600" b="1" i="0" u="none" strike="noStrike">
                          <a:effectLst/>
                          <a:latin typeface="Calibri" panose="020F0502020204030204" pitchFamily="34" charset="0"/>
                        </a:rPr>
                        <a:t>Total</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1,894,374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3,622,824 </a:t>
                      </a:r>
                    </a:p>
                  </a:txBody>
                  <a:tcPr marL="0" marR="0" marT="0" marB="0" anchor="ctr">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a:effectLst/>
                          <a:latin typeface="Calibri" panose="020F0502020204030204" pitchFamily="34" charset="0"/>
                        </a:rPr>
                        <a:t> $     6,468,791 </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ctr" fontAlgn="ctr"/>
                      <a:r>
                        <a:rPr lang="en-US" sz="1600" b="1" i="0" u="none" strike="noStrike">
                          <a:effectLst/>
                          <a:latin typeface="Calibri" panose="020F0502020204030204" pitchFamily="34" charset="0"/>
                        </a:rPr>
                        <a:t>56.0%</a:t>
                      </a:r>
                    </a:p>
                  </a:txBody>
                  <a:tcPr marL="0" marR="0" marT="0" marB="0" anchor="ctr">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tc>
                  <a:txBody>
                    <a:bodyPr/>
                    <a:lstStyle/>
                    <a:p>
                      <a:pPr algn="l" fontAlgn="ctr"/>
                      <a:r>
                        <a:rPr lang="en-US" sz="1600" b="1" i="0" u="none" strike="noStrike" dirty="0">
                          <a:effectLst/>
                          <a:latin typeface="Calibri" panose="020F0502020204030204" pitchFamily="34" charset="0"/>
                        </a:rPr>
                        <a:t> $      6,463,787 </a:t>
                      </a:r>
                    </a:p>
                  </a:txBody>
                  <a:tcPr marL="0" marR="0" marT="0" marB="0" anchor="ctr">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FF"/>
                    </a:solidFill>
                  </a:tcPr>
                </a:tc>
                <a:extLst>
                  <a:ext uri="{0D108BD9-81ED-4DB2-BD59-A6C34878D82A}">
                    <a16:rowId xmlns:a16="http://schemas.microsoft.com/office/drawing/2014/main" val="933403405"/>
                  </a:ext>
                </a:extLst>
              </a:tr>
            </a:tbl>
          </a:graphicData>
        </a:graphic>
      </p:graphicFrame>
    </p:spTree>
    <p:extLst>
      <p:ext uri="{BB962C8B-B14F-4D97-AF65-F5344CB8AC3E}">
        <p14:creationId xmlns:p14="http://schemas.microsoft.com/office/powerpoint/2010/main" val="308771315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advClick="0"/>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05EAD1EC-D043-4D82-BB2C-075E1B4597D8}" vid="{B517B92A-AC8B-4DA0-B412-6421BE746806}"/>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2015 PPT template.potx" id="{397DBAA9-DEDB-4D90-8FDC-8380F065394C}" vid="{FB0FEA79-FA66-468E-8C16-E7BDBC63F457}"/>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15422</TotalTime>
  <Words>2274</Words>
  <Application>Microsoft Office PowerPoint</Application>
  <PresentationFormat>Widescreen</PresentationFormat>
  <Paragraphs>537</Paragraphs>
  <Slides>18</Slides>
  <Notes>17</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18</vt:i4>
      </vt:variant>
    </vt:vector>
  </HeadingPairs>
  <TitlesOfParts>
    <vt:vector size="23" baseType="lpstr">
      <vt:lpstr>Arial</vt:lpstr>
      <vt:lpstr>Calibri</vt:lpstr>
      <vt:lpstr>Symbol</vt:lpstr>
      <vt:lpstr>Office Theme</vt:lpstr>
      <vt:lpstr>1_Office Theme</vt:lpstr>
      <vt:lpstr>Fiscal Year 2023/24 Financial Update  Through December 2023</vt:lpstr>
      <vt:lpstr>Overview/Reminders</vt:lpstr>
      <vt:lpstr>Highlights</vt:lpstr>
      <vt:lpstr>General Fund</vt:lpstr>
      <vt:lpstr>General Fund Revenues – Year to Date</vt:lpstr>
      <vt:lpstr>General Fund Uses – Year to Date</vt:lpstr>
      <vt:lpstr>Highway Fund </vt:lpstr>
      <vt:lpstr>Highway Fund Revenues - Year to Date</vt:lpstr>
      <vt:lpstr>Highway Fund Expenditures – Year to Date</vt:lpstr>
      <vt:lpstr>Community Center Fund</vt:lpstr>
      <vt:lpstr>Community Center Fund Revenues –Year to Date</vt:lpstr>
      <vt:lpstr>Community Center Fund Uses –Year to Date</vt:lpstr>
      <vt:lpstr>Water Fund</vt:lpstr>
      <vt:lpstr>Water Fund Revenues – Year to Date</vt:lpstr>
      <vt:lpstr>Water Fund Uses – Year to Date</vt:lpstr>
      <vt:lpstr>Stormwater Fund</vt:lpstr>
      <vt:lpstr>Stormwater Fund Revenues – Year to Date</vt:lpstr>
      <vt:lpstr>Stormwater Fund Uses – Year to Date</vt:lpstr>
    </vt:vector>
  </TitlesOfParts>
  <Company>Town of Oro Valley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Salonga, Pia</dc:creator>
  <cp:lastModifiedBy>Gephart, David</cp:lastModifiedBy>
  <cp:revision>469</cp:revision>
  <cp:lastPrinted>2023-05-16T22:03:20Z</cp:lastPrinted>
  <dcterms:created xsi:type="dcterms:W3CDTF">2020-10-16T18:56:00Z</dcterms:created>
  <dcterms:modified xsi:type="dcterms:W3CDTF">2024-02-20T15:24:10Z</dcterms:modified>
</cp:coreProperties>
</file>